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6858000" cy="9144000"/>
  <p:embeddedFontLst>
    <p:embeddedFont>
      <p:font typeface="Libre Franklin"/>
      <p:regular r:id="rId19"/>
      <p:bold r:id="rId20"/>
      <p:italic r:id="rId21"/>
      <p:boldItalic r:id="rId22"/>
    </p:embeddedFont>
    <p:embeddedFont>
      <p:font typeface="Bad Script"/>
      <p:regular r:id="rId23"/>
    </p:embeddedFont>
    <p:embeddedFont>
      <p:font typeface="Franklin Gothic"/>
      <p:bold r:id="rId24"/>
    </p:embeddedFont>
    <p:embeddedFont>
      <p:font typeface="Libre Franklin Black"/>
      <p:bold r:id="rId25"/>
      <p:boldItalic r:id="rId26"/>
    </p:embeddedFont>
    <p:embeddedFont>
      <p:font typeface="Libre Franklin Medium"/>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31" roundtripDataSignature="AMtx7mgz8L3Kn7yuJckfnIJOy146Es0O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CBB85B-3A8E-4AF9-B6FE-B90155C2F199}">
  <a:tblStyle styleId="{C4CBB85B-3A8E-4AF9-B6FE-B90155C2F19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tcStyle>
        <a:fill>
          <a:solidFill>
            <a:srgbClr val="D0DEEF"/>
          </a:solidFill>
        </a:fill>
      </a:tcStyle>
    </a:band2H>
    <a:band1V>
      <a:tcTxStyle b="off" i="off"/>
      <a:tcStyle>
        <a:fill>
          <a:solidFill>
            <a:srgbClr val="D0DEEF"/>
          </a:solidFill>
        </a:fill>
      </a:tcStyle>
    </a:band1V>
    <a:band2V>
      <a:tcTxStyle b="off" i="off"/>
      <a:tcStyle>
        <a:fill>
          <a:solidFill>
            <a:srgbClr val="D0DEEF"/>
          </a:solidFill>
        </a:fill>
      </a:tc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tcStyle>
        <a:tcBdr>
          <a:top>
            <a:ln cap="flat" cmpd="sng" w="38100">
              <a:solidFill>
                <a:schemeClr val="lt1"/>
              </a:solidFill>
              <a:prstDash val="solid"/>
              <a:round/>
              <a:headEnd len="sm" w="sm" type="none"/>
              <a:tailEnd len="sm" w="sm" type="none"/>
            </a:ln>
          </a:top>
        </a:tcBdr>
        <a:fill>
          <a:solidFill>
            <a:schemeClr val="accent1"/>
          </a:solidFill>
        </a:fill>
      </a:tcStyle>
    </a:seCell>
    <a:swCell>
      <a:tcTxStyle b="off" i="off"/>
      <a:tcStyle>
        <a:tcBdr>
          <a:top>
            <a:ln cap="flat" cmpd="sng" w="38100">
              <a:solidFill>
                <a:schemeClr val="lt1"/>
              </a:solidFill>
              <a:prstDash val="solid"/>
              <a:round/>
              <a:headEnd len="sm" w="sm" type="none"/>
              <a:tailEnd len="sm" w="sm" type="none"/>
            </a:ln>
          </a:top>
        </a:tcBdr>
        <a:fill>
          <a:solidFill>
            <a:schemeClr val="accent1"/>
          </a:solidFill>
        </a:fill>
      </a:tc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tcStyle>
        <a:tcBdr>
          <a:bottom>
            <a:ln cap="flat" cmpd="sng" w="38100">
              <a:solidFill>
                <a:schemeClr val="lt1"/>
              </a:solidFill>
              <a:prstDash val="solid"/>
              <a:round/>
              <a:headEnd len="sm" w="sm" type="none"/>
              <a:tailEnd len="sm" w="sm" type="none"/>
            </a:ln>
          </a:bottom>
        </a:tcBdr>
        <a:fill>
          <a:solidFill>
            <a:schemeClr val="accent1"/>
          </a:solidFill>
        </a:fill>
      </a:tcStyle>
    </a:neCell>
    <a:nwCell>
      <a:tcTxStyle b="off" i="off"/>
      <a:tcStyle>
        <a:tcBdr>
          <a:bottom>
            <a:ln cap="flat" cmpd="sng" w="38100">
              <a:solidFill>
                <a:schemeClr val="lt1"/>
              </a:solidFill>
              <a:prstDash val="solid"/>
              <a:round/>
              <a:headEnd len="sm" w="sm" type="none"/>
              <a:tailEnd len="sm" w="sm" type="none"/>
            </a:ln>
          </a:bottom>
        </a:tcBdr>
        <a:fill>
          <a:solidFill>
            <a:schemeClr val="accent1"/>
          </a:solidFill>
        </a:fill>
      </a:tc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ibreFranklin-bold.fntdata"/><Relationship Id="rId22" Type="http://schemas.openxmlformats.org/officeDocument/2006/relationships/font" Target="fonts/LibreFranklin-boldItalic.fntdata"/><Relationship Id="rId21" Type="http://schemas.openxmlformats.org/officeDocument/2006/relationships/font" Target="fonts/LibreFranklin-italic.fntdata"/><Relationship Id="rId24" Type="http://schemas.openxmlformats.org/officeDocument/2006/relationships/font" Target="fonts/FranklinGothic-bold.fntdata"/><Relationship Id="rId23" Type="http://schemas.openxmlformats.org/officeDocument/2006/relationships/font" Target="fonts/BadScrip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ibreFranklinBlack-boldItalic.fntdata"/><Relationship Id="rId25" Type="http://schemas.openxmlformats.org/officeDocument/2006/relationships/font" Target="fonts/LibreFranklinBlack-bold.fntdata"/><Relationship Id="rId28" Type="http://schemas.openxmlformats.org/officeDocument/2006/relationships/font" Target="fonts/LibreFranklinMedium-bold.fntdata"/><Relationship Id="rId27" Type="http://schemas.openxmlformats.org/officeDocument/2006/relationships/font" Target="fonts/LibreFranklin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breFranklinMedium-italic.fntdata"/><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font" Target="fonts/LibreFranklin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ibreFranklin-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13" name="Google Shape;21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18" name="Google Shape;2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working principle next</a:t>
            </a:r>
            <a:endParaRPr/>
          </a:p>
        </p:txBody>
      </p:sp>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flowchart next</a:t>
            </a:r>
            <a:endParaRPr/>
          </a:p>
        </p:txBody>
      </p:sp>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mq2 sensor next</a:t>
            </a:r>
            <a:endParaRPr/>
          </a:p>
        </p:txBody>
      </p:sp>
      <p:sp>
        <p:nvSpPr>
          <p:cNvPr id="113" name="Google Shape;11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49" name="Google Shape;1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59" name="Google Shape;15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68" name="Google Shape;16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80" name="Google Shape;1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89" name="Google Shape;18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p:nvPr>
            <p:ph idx="2" type="pic"/>
          </p:nvPr>
        </p:nvSpPr>
        <p:spPr>
          <a:xfrm>
            <a:off x="5183188" y="987425"/>
            <a:ext cx="6172200" cy="4873500"/>
          </a:xfrm>
          <a:prstGeom prst="rect">
            <a:avLst/>
          </a:prstGeom>
          <a:noFill/>
          <a:ln>
            <a:noFill/>
          </a:ln>
        </p:spPr>
      </p:sp>
      <p:sp>
        <p:nvSpPr>
          <p:cNvPr id="64" name="Google Shape;64;p2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indiamart.com/proddetail/mq2-gas-sensor-22404061288.html" TargetMode="External"/><Relationship Id="rId4" Type="http://schemas.openxmlformats.org/officeDocument/2006/relationships/hyperlink" Target="https://www.electronicscomp.com/towerpro-sg90-9gm-micro-servo-motor?gclid=Cj0KCQjwv7L6BRDxARIsAGj-34o5jBjjWPtiue31rf3V02T6_UKF30iM2yIY6akwvGHHzHjKuyRA3U4aAsacEALw_wcB" TargetMode="External"/><Relationship Id="rId10" Type="http://schemas.openxmlformats.org/officeDocument/2006/relationships/hyperlink" Target="https://www.indiamart.com/proddetail/hc-05-bluetooth-module-breakout-21261745255.html" TargetMode="External"/><Relationship Id="rId9" Type="http://schemas.openxmlformats.org/officeDocument/2006/relationships/hyperlink" Target="https://www.indiamart.com/proddetail/arduino-nano-18479804073.html" TargetMode="External"/><Relationship Id="rId5" Type="http://schemas.openxmlformats.org/officeDocument/2006/relationships/hyperlink" Target="https://www.indiamart.com/proddetail/arduino-uno-r3-board-21608066073.html" TargetMode="External"/><Relationship Id="rId6" Type="http://schemas.openxmlformats.org/officeDocument/2006/relationships/hyperlink" Target="https://www.roboelements.com/product/sim800l-gprs-gsm-module-with-wire-antenna/?gclid=Cj0KCQjwv7L6BRDxARIsAGj-34rg2M72nMlgjGrYEygBXo_9JpqkDIqz3v_9UcOr3_kVJ65qZyILCQ0aAnvJEALw_wcB" TargetMode="External"/><Relationship Id="rId7" Type="http://schemas.openxmlformats.org/officeDocument/2006/relationships/hyperlink" Target="https://www.indiamart.com/proddetail/hi-watt-hw-9v-6f22m-zinc-carbon-battery-6f22-14972051433.html" TargetMode="External"/><Relationship Id="rId8" Type="http://schemas.openxmlformats.org/officeDocument/2006/relationships/hyperlink" Target="https://www.roboelements.com/product/1-channel-5v-relay-module-arduino-optocoupler/?gclid=Cj0KCQjwv7L6BRDxARIsAGj-34qPCFscm04eg_JTRAjJrbGZOo3fV5_l8NS8K2zhXDnD6qZXuvmI0DIaAsRwEALw_wc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ndtv.com/topic/lpg-cylinder-explosion" TargetMode="External"/><Relationship Id="rId4" Type="http://schemas.openxmlformats.org/officeDocument/2006/relationships/hyperlink" Target="https://howtomechatronics.com/tutorials/arduino/how-to-configure-pair-two-hc-05-bluetooth-module-master-slave-commands/" TargetMode="External"/><Relationship Id="rId5" Type="http://schemas.openxmlformats.org/officeDocument/2006/relationships/hyperlink" Target="https://components101.com/mq2-gas-sensor" TargetMode="External"/><Relationship Id="rId6" Type="http://schemas.openxmlformats.org/officeDocument/2006/relationships/hyperlink" Target="https://components101.com/wireless/sim900a-gsm-modu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 Id="rId10"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9.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294195"/>
            <a:ext cx="13365867" cy="7407518"/>
          </a:xfrm>
          <a:prstGeom prst="rect">
            <a:avLst/>
          </a:prstGeom>
          <a:noFill/>
          <a:ln>
            <a:noFill/>
          </a:ln>
        </p:spPr>
      </p:pic>
      <p:pic>
        <p:nvPicPr>
          <p:cNvPr id="85" name="Google Shape;85;p1"/>
          <p:cNvPicPr preferRelativeResize="0"/>
          <p:nvPr/>
        </p:nvPicPr>
        <p:blipFill rotWithShape="1">
          <a:blip r:embed="rId4">
            <a:alphaModFix amt="19999"/>
          </a:blip>
          <a:srcRect b="0" l="0" r="0" t="0"/>
          <a:stretch/>
        </p:blipFill>
        <p:spPr>
          <a:xfrm rot="-5400000">
            <a:off x="6049256" y="-2552274"/>
            <a:ext cx="1267355" cy="6371904"/>
          </a:xfrm>
          <a:prstGeom prst="rect">
            <a:avLst/>
          </a:prstGeom>
          <a:noFill/>
          <a:ln>
            <a:noFill/>
          </a:ln>
        </p:spPr>
      </p:pic>
      <p:sp>
        <p:nvSpPr>
          <p:cNvPr id="86" name="Google Shape;86;p1"/>
          <p:cNvSpPr txBox="1"/>
          <p:nvPr/>
        </p:nvSpPr>
        <p:spPr>
          <a:xfrm>
            <a:off x="3615086" y="633678"/>
            <a:ext cx="6068700" cy="466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B435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B435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1B4351"/>
                </a:solidFill>
                <a:latin typeface="Libre Franklin"/>
                <a:ea typeface="Libre Franklin"/>
                <a:cs typeface="Libre Franklin"/>
                <a:sym typeface="Libre Franklin"/>
              </a:rPr>
              <a:t>Gas Leakage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1B4351"/>
                </a:solidFill>
                <a:latin typeface="Libre Franklin"/>
                <a:ea typeface="Libre Franklin"/>
                <a:cs typeface="Libre Franklin"/>
                <a:sym typeface="Libre Franklin"/>
              </a:rPr>
              <a:t> Safety System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B435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2100"/>
              <a:buFont typeface="Arial"/>
              <a:buNone/>
            </a:pPr>
            <a:r>
              <a:rPr lang="en-US" sz="2100">
                <a:solidFill>
                  <a:srgbClr val="3D627B"/>
                </a:solidFill>
                <a:latin typeface="Libre Franklin Medium"/>
                <a:ea typeface="Libre Franklin Medium"/>
                <a:cs typeface="Libre Franklin Medium"/>
                <a:sym typeface="Libre Franklin Medium"/>
              </a:rPr>
              <a:t>PROJECT REPORT for ELECTIVE PROJECT AND COMPUTATION - I</a:t>
            </a:r>
            <a:endParaRPr b="0" i="0" sz="2100" u="none" cap="none" strike="noStrike">
              <a:solidFill>
                <a:srgbClr val="3D627B"/>
              </a:solidFill>
              <a:latin typeface="Libre Franklin Medium"/>
              <a:ea typeface="Libre Franklin Medium"/>
              <a:cs typeface="Libre Franklin Medium"/>
              <a:sym typeface="Libre Franklin Medium"/>
            </a:endParaRPr>
          </a:p>
          <a:p>
            <a:pPr indent="0" lvl="0" marL="0" marR="0" rtl="0" algn="ctr">
              <a:lnSpc>
                <a:spcPct val="150000"/>
              </a:lnSpc>
              <a:spcBef>
                <a:spcPts val="0"/>
              </a:spcBef>
              <a:spcAft>
                <a:spcPts val="0"/>
              </a:spcAft>
              <a:buClr>
                <a:srgbClr val="000000"/>
              </a:buClr>
              <a:buSzPts val="2100"/>
              <a:buFont typeface="Arial"/>
              <a:buNone/>
            </a:pPr>
            <a:r>
              <a:rPr b="0" i="0" lang="en-US" sz="2100" u="none" cap="none" strike="noStrike">
                <a:solidFill>
                  <a:srgbClr val="3D627B"/>
                </a:solidFill>
                <a:latin typeface="Libre Franklin Medium"/>
                <a:ea typeface="Libre Franklin Medium"/>
                <a:cs typeface="Libre Franklin Medium"/>
                <a:sym typeface="Libre Franklin Medium"/>
              </a:rPr>
              <a:t>Department Of Electrical Engineering</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100"/>
              <a:buFont typeface="Arial"/>
              <a:buNone/>
            </a:pPr>
            <a:r>
              <a:rPr b="0" i="0" lang="en-US" sz="2100" u="none" cap="none" strike="noStrike">
                <a:solidFill>
                  <a:srgbClr val="3D627B"/>
                </a:solidFill>
                <a:latin typeface="Libre Franklin Medium"/>
                <a:ea typeface="Libre Franklin Medium"/>
                <a:cs typeface="Libre Franklin Medium"/>
                <a:sym typeface="Libre Franklin Medium"/>
              </a:rPr>
              <a:t>Jadavpur University</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100"/>
              <a:buFont typeface="Arial"/>
              <a:buNone/>
            </a:pPr>
            <a:r>
              <a:t/>
            </a:r>
            <a:endParaRPr b="1" i="0" sz="2100" u="none" cap="none" strike="noStrike">
              <a:solidFill>
                <a:srgbClr val="3D627B"/>
              </a:solidFill>
              <a:latin typeface="Libre Franklin Medium"/>
              <a:ea typeface="Libre Franklin Medium"/>
              <a:cs typeface="Libre Franklin Medium"/>
              <a:sym typeface="Libre Franklin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Circuit digram</a:t>
            </a:r>
            <a:endParaRPr/>
          </a:p>
        </p:txBody>
      </p:sp>
      <p:pic>
        <p:nvPicPr>
          <p:cNvPr id="207" name="Google Shape;207;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208" name="Google Shape;208;p10"/>
          <p:cNvPicPr preferRelativeResize="0"/>
          <p:nvPr/>
        </p:nvPicPr>
        <p:blipFill rotWithShape="1">
          <a:blip r:embed="rId4">
            <a:alphaModFix amt="19999"/>
          </a:blip>
          <a:srcRect b="0" l="0" r="0" t="0"/>
          <a:stretch/>
        </p:blipFill>
        <p:spPr>
          <a:xfrm flipH="1" rot="5400000">
            <a:off x="2584129" y="-2538063"/>
            <a:ext cx="1066800" cy="6236022"/>
          </a:xfrm>
          <a:prstGeom prst="rect">
            <a:avLst/>
          </a:prstGeom>
          <a:noFill/>
          <a:ln>
            <a:noFill/>
          </a:ln>
        </p:spPr>
      </p:pic>
      <p:sp>
        <p:nvSpPr>
          <p:cNvPr id="209" name="Google Shape;209;p10"/>
          <p:cNvSpPr txBox="1"/>
          <p:nvPr/>
        </p:nvSpPr>
        <p:spPr>
          <a:xfrm>
            <a:off x="370610" y="209660"/>
            <a:ext cx="6144491" cy="114458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200"/>
              <a:buFont typeface="Libre Franklin Black"/>
              <a:buNone/>
            </a:pPr>
            <a:r>
              <a:rPr b="0" i="0" lang="en-US" sz="3200" u="none" cap="none" strike="noStrike">
                <a:solidFill>
                  <a:schemeClr val="lt1"/>
                </a:solidFill>
                <a:latin typeface="Libre Franklin Black"/>
                <a:ea typeface="Libre Franklin Black"/>
                <a:cs typeface="Libre Franklin Black"/>
                <a:sym typeface="Libre Franklin Black"/>
              </a:rPr>
              <a:t>Circuit Diagram (Wired):</a:t>
            </a:r>
            <a:br>
              <a:rPr b="0" i="0" lang="en-US" sz="3200" u="none" cap="none" strike="noStrike">
                <a:solidFill>
                  <a:schemeClr val="lt1"/>
                </a:solidFill>
                <a:latin typeface="Calibri"/>
                <a:ea typeface="Calibri"/>
                <a:cs typeface="Calibri"/>
                <a:sym typeface="Calibri"/>
              </a:rPr>
            </a:br>
            <a:endParaRPr b="0" i="0" sz="3200" u="none" cap="none" strike="noStrike">
              <a:solidFill>
                <a:schemeClr val="dk1"/>
              </a:solidFill>
              <a:latin typeface="Calibri"/>
              <a:ea typeface="Calibri"/>
              <a:cs typeface="Calibri"/>
              <a:sym typeface="Calibri"/>
            </a:endParaRPr>
          </a:p>
        </p:txBody>
      </p:sp>
      <p:pic>
        <p:nvPicPr>
          <p:cNvPr descr="Diagram, schematic  Description automatically generated" id="210" name="Google Shape;210;p10"/>
          <p:cNvPicPr preferRelativeResize="0"/>
          <p:nvPr/>
        </p:nvPicPr>
        <p:blipFill rotWithShape="1">
          <a:blip r:embed="rId5">
            <a:alphaModFix/>
          </a:blip>
          <a:srcRect b="0" l="0" r="0" t="0"/>
          <a:stretch/>
        </p:blipFill>
        <p:spPr>
          <a:xfrm>
            <a:off x="0" y="1433279"/>
            <a:ext cx="12192000" cy="50624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A587">
            <a:alpha val="0"/>
          </a:srgbClr>
        </a:solidFill>
      </p:bgPr>
    </p:bg>
    <p:spTree>
      <p:nvGrpSpPr>
        <p:cNvPr id="214" name="Shape 214"/>
        <p:cNvGrpSpPr/>
        <p:nvPr/>
      </p:nvGrpSpPr>
      <p:grpSpPr>
        <a:xfrm>
          <a:off x="0" y="0"/>
          <a:ext cx="0" cy="0"/>
          <a:chOff x="0" y="0"/>
          <a:chExt cx="0" cy="0"/>
        </a:xfrm>
      </p:grpSpPr>
      <p:graphicFrame>
        <p:nvGraphicFramePr>
          <p:cNvPr id="215" name="Google Shape;215;p11"/>
          <p:cNvGraphicFramePr/>
          <p:nvPr/>
        </p:nvGraphicFramePr>
        <p:xfrm>
          <a:off x="1001485" y="309359"/>
          <a:ext cx="3000000" cy="3000000"/>
        </p:xfrm>
        <a:graphic>
          <a:graphicData uri="http://schemas.openxmlformats.org/drawingml/2006/table">
            <a:tbl>
              <a:tblPr bandRow="1" firstRow="1">
                <a:noFill/>
                <a:tableStyleId>{C4CBB85B-3A8E-4AF9-B6FE-B90155C2F199}</a:tableStyleId>
              </a:tblPr>
              <a:tblGrid>
                <a:gridCol w="2514600"/>
                <a:gridCol w="1230075"/>
                <a:gridCol w="1355275"/>
                <a:gridCol w="1475025"/>
                <a:gridCol w="1963400"/>
                <a:gridCol w="1422075"/>
              </a:tblGrid>
              <a:tr h="346500">
                <a:tc gridSpan="6">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lt1"/>
                          </a:solidFill>
                        </a:rPr>
                        <a:t>Wired System Cost Estimation</a:t>
                      </a:r>
                      <a:endParaRPr sz="14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C29F"/>
                    </a:solidFill>
                  </a:tcPr>
                </a:tc>
                <a:tc hMerge="1"/>
                <a:tc hMerge="1"/>
                <a:tc hMerge="1"/>
                <a:tc hMerge="1"/>
                <a:tc hMerge="1"/>
              </a:tr>
              <a:tr h="3780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Component</a:t>
                      </a:r>
                      <a:endParaRPr sz="14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Quantity</a:t>
                      </a:r>
                      <a:endParaRPr b="1"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Cost per pc</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Amount</a:t>
                      </a:r>
                      <a:endParaRPr sz="14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Amount (excl. GST)</a:t>
                      </a:r>
                      <a:endParaRPr b="1" sz="18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Buying Links</a:t>
                      </a:r>
                      <a:endParaRPr sz="1400" u="none" cap="none" strike="noStrike"/>
                    </a:p>
                  </a:txBody>
                  <a:tcPr marT="45725" marB="45725" marR="91450" marL="91450">
                    <a:lnT cap="flat" cmpd="sng" w="12700">
                      <a:solidFill>
                        <a:schemeClr val="dk1"/>
                      </a:solidFill>
                      <a:prstDash val="solid"/>
                      <a:round/>
                      <a:headEnd len="sm" w="sm" type="none"/>
                      <a:tailEnd len="sm" w="sm" type="none"/>
                    </a:lnT>
                    <a:solidFill>
                      <a:srgbClr val="BAF0D2"/>
                    </a:solidFill>
                  </a:tcPr>
                </a:tc>
              </a:tr>
              <a:tr h="378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MQ-2 Sensor</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110</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₹220.00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₹186.44</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3"/>
                        </a:rPr>
                        <a:t>Link</a:t>
                      </a:r>
                      <a:endParaRPr sz="1800" u="none" cap="none" strike="noStrike"/>
                    </a:p>
                  </a:txBody>
                  <a:tcPr marT="45725" marB="45725" marR="91450" marL="91450">
                    <a:solidFill>
                      <a:srgbClr val="BAF0D2"/>
                    </a:solidFill>
                  </a:tcPr>
                </a:tc>
              </a:tr>
              <a:tr h="378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Servo Motor</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77</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₹77.00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₹65.25</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4"/>
                        </a:rPr>
                        <a:t>Link</a:t>
                      </a:r>
                      <a:endParaRPr sz="1800" u="none" cap="none" strike="noStrike"/>
                    </a:p>
                  </a:txBody>
                  <a:tcPr marT="45725" marB="45725" marR="91450" marL="91450">
                    <a:solidFill>
                      <a:srgbClr val="BAF0D2"/>
                    </a:solidFill>
                  </a:tcPr>
                </a:tc>
              </a:tr>
              <a:tr h="378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Arduino Uno</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265</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₹265.00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₹224.58</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5"/>
                        </a:rPr>
                        <a:t>Link</a:t>
                      </a:r>
                      <a:endParaRPr sz="1800" u="none" cap="none" strike="noStrike"/>
                    </a:p>
                  </a:txBody>
                  <a:tcPr marT="45725" marB="45725" marR="91450" marL="91450">
                    <a:solidFill>
                      <a:srgbClr val="BAF0D2"/>
                    </a:solidFill>
                  </a:tcPr>
                </a:tc>
              </a:tr>
              <a:tr h="519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SIM-800L GSM Module</a:t>
                      </a:r>
                      <a:endParaRPr sz="1400" u="none" cap="none" strike="noStrike"/>
                    </a:p>
                  </a:txBody>
                  <a:tcPr marT="15250" marB="15250" marR="22850" marL="22850" anchor="ctr">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800" u="none" cap="none" strike="noStrike"/>
                    </a:p>
                  </a:txBody>
                  <a:tcPr marT="15250" marB="15250" marR="22850" marL="22850" anchor="ctr">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345</a:t>
                      </a:r>
                      <a:endParaRPr sz="1800" u="none" cap="none" strike="noStrike"/>
                    </a:p>
                  </a:txBody>
                  <a:tcPr marT="15250" marB="15250" marR="22850" marL="22850" anchor="ctr">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₹345.00</a:t>
                      </a:r>
                      <a:endParaRPr sz="1400" u="none" cap="none" strike="noStrike"/>
                    </a:p>
                  </a:txBody>
                  <a:tcPr marT="15250" marB="15250" marR="22850" marL="22850" anchor="ctr">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₹292.37</a:t>
                      </a:r>
                      <a:endParaRPr sz="1800" u="none" cap="none" strike="noStrike"/>
                    </a:p>
                  </a:txBody>
                  <a:tcPr marT="15250" marB="15250" marR="22850" marL="22850" anchor="ctr">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6"/>
                        </a:rPr>
                        <a:t>Link</a:t>
                      </a:r>
                      <a:endParaRPr sz="1800" u="none" cap="none" strike="noStrike"/>
                    </a:p>
                  </a:txBody>
                  <a:tcPr marT="45725" marB="45725" marR="91450" marL="91450">
                    <a:lnB cap="flat" cmpd="sng" w="12700">
                      <a:solidFill>
                        <a:schemeClr val="dk1"/>
                      </a:solidFill>
                      <a:prstDash val="solid"/>
                      <a:round/>
                      <a:headEnd len="sm" w="sm" type="none"/>
                      <a:tailEnd len="sm" w="sm" type="none"/>
                    </a:lnB>
                    <a:solidFill>
                      <a:srgbClr val="BAF0D2"/>
                    </a:solidFill>
                  </a:tcPr>
                </a:tc>
              </a:tr>
              <a:tr h="378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9V battery</a:t>
                      </a:r>
                      <a:endParaRPr sz="14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a:t>
                      </a:r>
                      <a:endParaRPr sz="18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₹10.00</a:t>
                      </a:r>
                      <a:endParaRPr sz="14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₹8.47</a:t>
                      </a:r>
                      <a:endParaRPr sz="1400" u="none" cap="none" strike="noStrike"/>
                    </a:p>
                  </a:txBody>
                  <a:tcPr marT="15250" marB="15250" marR="22850" marL="228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7"/>
                        </a:rPr>
                        <a:t>Link</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AF0D2"/>
                    </a:solidFill>
                  </a:tcPr>
                </a:tc>
              </a:tr>
              <a:tr h="378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Relay Switch</a:t>
                      </a:r>
                      <a:endParaRPr sz="14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62</a:t>
                      </a:r>
                      <a:endParaRPr sz="18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₹62.00</a:t>
                      </a:r>
                      <a:endParaRPr sz="14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₹52.54</a:t>
                      </a:r>
                      <a:endParaRPr sz="1800" u="none" cap="none" strike="noStrike"/>
                    </a:p>
                  </a:txBody>
                  <a:tcPr marT="15250" marB="15250" marR="22850" marL="22850" anchor="ctr">
                    <a:lnT cap="flat" cmpd="sng" w="12700">
                      <a:solidFill>
                        <a:schemeClr val="dk1"/>
                      </a:solidFill>
                      <a:prstDash val="solid"/>
                      <a:round/>
                      <a:headEnd len="sm" w="sm" type="none"/>
                      <a:tailEnd len="sm" w="sm" type="none"/>
                    </a:lnT>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sng" cap="none" strike="noStrike">
                          <a:solidFill>
                            <a:schemeClr val="hlink"/>
                          </a:solidFill>
                          <a:hlinkClick r:id="rId8"/>
                        </a:rPr>
                        <a:t>Link</a:t>
                      </a:r>
                      <a:endParaRPr sz="1800" u="none" cap="none" strike="noStrike"/>
                    </a:p>
                  </a:txBody>
                  <a:tcPr marT="45725" marB="45725" marR="91450" marL="91450">
                    <a:lnT cap="flat" cmpd="sng" w="12700">
                      <a:solidFill>
                        <a:schemeClr val="dk1"/>
                      </a:solidFill>
                      <a:prstDash val="solid"/>
                      <a:round/>
                      <a:headEnd len="sm" w="sm" type="none"/>
                      <a:tailEnd len="sm" w="sm" type="none"/>
                    </a:lnT>
                    <a:solidFill>
                      <a:srgbClr val="BAF0D2"/>
                    </a:solidFill>
                  </a:tcPr>
                </a:tc>
              </a:tr>
              <a:tr h="598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Casing,Jumper wires, Resistors, Capacitors</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₹40.00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₹33.90</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solidFill>
                      <a:srgbClr val="BAF0D2"/>
                    </a:solidFill>
                  </a:tcPr>
                </a:tc>
              </a:tr>
              <a:tr h="553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Safety Connector</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25</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₹25.00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₹21.19</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lnB cap="flat" cmpd="sng" w="12700">
                      <a:solidFill>
                        <a:schemeClr val="dk1"/>
                      </a:solidFill>
                      <a:prstDash val="solid"/>
                      <a:round/>
                      <a:headEnd len="sm" w="sm" type="none"/>
                      <a:tailEnd len="sm" w="sm" type="none"/>
                    </a:lnB>
                    <a:solidFill>
                      <a:srgbClr val="BAF0D2"/>
                    </a:solidFill>
                  </a:tcPr>
                </a:tc>
              </a:tr>
              <a:tr h="378000">
                <a:tc gridSpan="3">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Total:</a:t>
                      </a:r>
                      <a:endParaRPr sz="1400" u="none" cap="none" strike="noStrike"/>
                    </a:p>
                  </a:txBody>
                  <a:tcPr marT="15250" marB="15250" marR="22850" marL="22850" anchor="ctr">
                    <a:solidFill>
                      <a:srgbClr val="BAF0D2"/>
                    </a:solidFill>
                  </a:tcPr>
                </a:tc>
                <a:tc hMerge="1"/>
                <a:tc hMerge="1"/>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₹1,044.00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₹884.75</a:t>
                      </a:r>
                      <a:endParaRPr sz="1800" u="none" cap="none" strike="noStrike"/>
                    </a:p>
                  </a:txBody>
                  <a:tcPr marT="15250" marB="15250" marR="22850" marL="22850" anchor="ctr">
                    <a:lnR cap="flat" cmpd="sng" w="12700">
                      <a:solidFill>
                        <a:schemeClr val="dk1"/>
                      </a:solidFill>
                      <a:prstDash val="solid"/>
                      <a:round/>
                      <a:headEnd len="sm" w="sm" type="none"/>
                      <a:tailEnd len="sm" w="sm" type="none"/>
                    </a:ln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solidFill>
                      <a:srgbClr val="BAF0D2"/>
                    </a:solidFill>
                  </a:tcPr>
                </a:tc>
              </a:tr>
              <a:tr h="346500">
                <a:tc gridSpan="6">
                  <a:txBody>
                    <a:bodyPr/>
                    <a:lstStyle/>
                    <a:p>
                      <a:pPr indent="0" lvl="0" marL="0" marR="0" rtl="0" algn="ctr">
                        <a:lnSpc>
                          <a:spcPct val="100000"/>
                        </a:lnSpc>
                        <a:spcBef>
                          <a:spcPts val="0"/>
                        </a:spcBef>
                        <a:spcAft>
                          <a:spcPts val="0"/>
                        </a:spcAft>
                        <a:buClr>
                          <a:srgbClr val="000000"/>
                        </a:buClr>
                        <a:buSzPts val="2000"/>
                        <a:buFont typeface="Arial"/>
                        <a:buNone/>
                      </a:pPr>
                      <a:r>
                        <a:rPr b="1" lang="en-US" sz="2000" u="none" cap="none" strike="noStrike">
                          <a:solidFill>
                            <a:schemeClr val="lt1"/>
                          </a:solidFill>
                        </a:rPr>
                        <a:t>Additional Cost for Wireless system (optional)</a:t>
                      </a:r>
                      <a:endParaRPr sz="1400" u="none" cap="none" strike="noStrike"/>
                    </a:p>
                  </a:txBody>
                  <a:tcPr marT="15250" marB="15250" marR="22850" marL="22850" anchor="ctr">
                    <a:solidFill>
                      <a:srgbClr val="66A587"/>
                    </a:solidFill>
                  </a:tcPr>
                </a:tc>
                <a:tc hMerge="1"/>
                <a:tc hMerge="1"/>
                <a:tc hMerge="1"/>
                <a:tc hMerge="1"/>
                <a:tc hMerge="1"/>
              </a:tr>
              <a:tr h="3150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Arduino Nano</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175</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₹175.00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₹148.31</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sng" cap="none" strike="noStrike">
                          <a:solidFill>
                            <a:schemeClr val="hlink"/>
                          </a:solidFill>
                          <a:hlinkClick r:id="rId9"/>
                        </a:rPr>
                        <a:t>Link</a:t>
                      </a:r>
                      <a:endParaRPr b="0" sz="1800" u="none" cap="none" strike="noStrike"/>
                    </a:p>
                  </a:txBody>
                  <a:tcPr marT="15250" marB="15250" marR="22850" marL="22850" anchor="ctr">
                    <a:solidFill>
                      <a:srgbClr val="BAF0D2"/>
                    </a:solidFill>
                  </a:tcPr>
                </a:tc>
              </a:tr>
              <a:tr h="5985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HC-05 Bluetooth Module</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2</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195</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₹390.00</a:t>
                      </a:r>
                      <a:endParaRPr sz="14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₹330.51</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0" lang="en-US" sz="1800" u="sng" cap="none" strike="noStrike">
                          <a:solidFill>
                            <a:schemeClr val="hlink"/>
                          </a:solidFill>
                          <a:hlinkClick r:id="rId10"/>
                        </a:rPr>
                        <a:t>Link</a:t>
                      </a:r>
                      <a:endParaRPr b="0" sz="1800" u="none" cap="none" strike="noStrike"/>
                    </a:p>
                  </a:txBody>
                  <a:tcPr marT="15250" marB="15250" marR="22850" marL="22850" anchor="ctr">
                    <a:lnB cap="flat" cmpd="sng" w="9525">
                      <a:solidFill>
                        <a:srgbClr val="000000">
                          <a:alpha val="0"/>
                        </a:srgbClr>
                      </a:solidFill>
                      <a:prstDash val="solid"/>
                      <a:round/>
                      <a:headEnd len="sm" w="sm" type="none"/>
                      <a:tailEnd len="sm" w="sm" type="none"/>
                    </a:lnB>
                    <a:solidFill>
                      <a:srgbClr val="BAF0D2"/>
                    </a:solidFill>
                  </a:tcPr>
                </a:tc>
              </a:tr>
              <a:tr h="315000">
                <a:tc gridSpan="3">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t>Total including all:</a:t>
                      </a:r>
                      <a:endParaRPr sz="1400" u="none" cap="none" strike="noStrike"/>
                    </a:p>
                  </a:txBody>
                  <a:tcPr marT="15250" marB="15250" marR="22850" marL="22850" anchor="ctr">
                    <a:solidFill>
                      <a:srgbClr val="BAF0D2"/>
                    </a:solidFill>
                  </a:tcPr>
                </a:tc>
                <a:tc hMerge="1"/>
                <a:tc hMerge="1"/>
                <a:tc>
                  <a:txBody>
                    <a:bodyPr/>
                    <a:lstStyle/>
                    <a:p>
                      <a:pPr indent="0" lvl="0" marL="0" marR="0" rtl="0" algn="ctr">
                        <a:lnSpc>
                          <a:spcPct val="100000"/>
                        </a:lnSpc>
                        <a:spcBef>
                          <a:spcPts val="0"/>
                        </a:spcBef>
                        <a:spcAft>
                          <a:spcPts val="0"/>
                        </a:spcAft>
                        <a:buClr>
                          <a:srgbClr val="000000"/>
                        </a:buClr>
                        <a:buSzPts val="1800"/>
                        <a:buFont typeface="Arial"/>
                        <a:buNone/>
                      </a:pPr>
                      <a:r>
                        <a:rPr i="0" lang="en-US" sz="1800" u="none" cap="none" strike="noStrike">
                          <a:solidFill>
                            <a:schemeClr val="dk1"/>
                          </a:solidFill>
                          <a:latin typeface="Calibri"/>
                          <a:ea typeface="Calibri"/>
                          <a:cs typeface="Calibri"/>
                          <a:sym typeface="Calibri"/>
                        </a:rPr>
                        <a:t>₹1,609.00</a:t>
                      </a:r>
                      <a:endParaRPr sz="1800" u="none" cap="none" strike="noStrike"/>
                    </a:p>
                  </a:txBody>
                  <a:tcPr marT="15250" marB="15250" marR="22850" marL="22850" anchor="ct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₹1,363.56</a:t>
                      </a:r>
                      <a:endParaRPr sz="1800" u="none" cap="none" strike="noStrike"/>
                    </a:p>
                  </a:txBody>
                  <a:tcPr marT="15250" marB="15250" marR="22850" marL="22850" anchor="ctr">
                    <a:lnR cap="flat" cmpd="sng" w="9525">
                      <a:solidFill>
                        <a:srgbClr val="000000">
                          <a:alpha val="0"/>
                        </a:srgbClr>
                      </a:solidFill>
                      <a:prstDash val="solid"/>
                      <a:round/>
                      <a:headEnd len="sm" w="sm" type="none"/>
                      <a:tailEnd len="sm" w="sm" type="none"/>
                    </a:lnR>
                    <a:solidFill>
                      <a:srgbClr val="BAF0D2"/>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b="0" sz="1800" u="none" cap="none" strike="noStrike"/>
                    </a:p>
                  </a:txBody>
                  <a:tcPr marT="15250" marB="15250" marR="22850" marL="228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BAF0D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C818C"/>
        </a:solidFill>
      </p:bgPr>
    </p:bg>
    <p:spTree>
      <p:nvGrpSpPr>
        <p:cNvPr id="219" name="Shape 219"/>
        <p:cNvGrpSpPr/>
        <p:nvPr/>
      </p:nvGrpSpPr>
      <p:grpSpPr>
        <a:xfrm>
          <a:off x="0" y="0"/>
          <a:ext cx="0" cy="0"/>
          <a:chOff x="0" y="0"/>
          <a:chExt cx="0" cy="0"/>
        </a:xfrm>
      </p:grpSpPr>
      <p:sp>
        <p:nvSpPr>
          <p:cNvPr id="220" name="Google Shape;220;p14"/>
          <p:cNvSpPr txBox="1"/>
          <p:nvPr/>
        </p:nvSpPr>
        <p:spPr>
          <a:xfrm>
            <a:off x="2754086" y="2331028"/>
            <a:ext cx="6161314" cy="1513801"/>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lt1"/>
                </a:solidFill>
                <a:latin typeface="Bad Script"/>
                <a:ea typeface="Bad Script"/>
                <a:cs typeface="Bad Script"/>
                <a:sym typeface="Bad Script"/>
              </a:rPr>
              <a:t>Thank You!</a:t>
            </a:r>
            <a:endParaRPr b="0" i="0" sz="1400" u="none" cap="none" strike="noStrike">
              <a:solidFill>
                <a:srgbClr val="000000"/>
              </a:solidFill>
              <a:latin typeface="Arial"/>
              <a:ea typeface="Arial"/>
              <a:cs typeface="Arial"/>
              <a:sym typeface="Arial"/>
            </a:endParaRPr>
          </a:p>
        </p:txBody>
      </p:sp>
      <p:sp>
        <p:nvSpPr>
          <p:cNvPr id="221" name="Google Shape;221;p14"/>
          <p:cNvSpPr txBox="1"/>
          <p:nvPr/>
        </p:nvSpPr>
        <p:spPr>
          <a:xfrm>
            <a:off x="206829" y="5072896"/>
            <a:ext cx="6400800" cy="174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Bad Script"/>
                <a:ea typeface="Bad Script"/>
                <a:cs typeface="Bad Script"/>
                <a:sym typeface="Bad Script"/>
              </a:rPr>
              <a:t>Reference Links: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Noto Sans"/>
              <a:buChar char="⮚"/>
            </a:pPr>
            <a:r>
              <a:rPr b="1" i="0" lang="en-US" sz="1600" u="none" cap="none" strike="noStrike">
                <a:solidFill>
                  <a:schemeClr val="lt1"/>
                </a:solidFill>
                <a:latin typeface="Calibri"/>
                <a:ea typeface="Calibri"/>
                <a:cs typeface="Calibri"/>
                <a:sym typeface="Calibri"/>
              </a:rPr>
              <a:t>News Source: </a:t>
            </a:r>
            <a:r>
              <a:rPr b="1" i="0" lang="en-US" sz="1600" u="sng" cap="none" strike="noStrike">
                <a:solidFill>
                  <a:schemeClr val="lt1"/>
                </a:solidFill>
                <a:latin typeface="Calibri"/>
                <a:ea typeface="Calibri"/>
                <a:cs typeface="Calibri"/>
                <a:sym typeface="Calibri"/>
                <a:hlinkClick r:id="rId3">
                  <a:extLst>
                    <a:ext uri="{A12FA001-AC4F-418D-AE19-62706E023703}">
                      <ahyp:hlinkClr val="tx"/>
                    </a:ext>
                  </a:extLst>
                </a:hlinkClick>
              </a:rPr>
              <a:t>here</a:t>
            </a:r>
            <a:endParaRPr b="1"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Noto Sans"/>
              <a:buChar char="⮚"/>
            </a:pPr>
            <a:r>
              <a:rPr b="1" i="0" lang="en-US" sz="1600" u="none" cap="none" strike="noStrike">
                <a:solidFill>
                  <a:schemeClr val="lt1"/>
                </a:solidFill>
                <a:latin typeface="Calibri"/>
                <a:ea typeface="Calibri"/>
                <a:cs typeface="Calibri"/>
                <a:sym typeface="Calibri"/>
              </a:rPr>
              <a:t>Bluetooth Configuration: </a:t>
            </a:r>
            <a:r>
              <a:rPr b="1" i="0" lang="en-US" sz="1600" u="sng" cap="none" strike="noStrike">
                <a:solidFill>
                  <a:schemeClr val="lt1"/>
                </a:solidFill>
                <a:latin typeface="Calibri"/>
                <a:ea typeface="Calibri"/>
                <a:cs typeface="Calibri"/>
                <a:sym typeface="Calibri"/>
                <a:hlinkClick r:id="rId4">
                  <a:extLst>
                    <a:ext uri="{A12FA001-AC4F-418D-AE19-62706E023703}">
                      <ahyp:hlinkClr val="tx"/>
                    </a:ext>
                  </a:extLst>
                </a:hlinkClick>
              </a:rPr>
              <a:t>here</a:t>
            </a:r>
            <a:endParaRPr b="1"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Noto Sans"/>
              <a:buChar char="⮚"/>
            </a:pPr>
            <a:r>
              <a:rPr b="1" i="0" lang="en-US" sz="1600" u="none" cap="none" strike="noStrike">
                <a:solidFill>
                  <a:schemeClr val="lt1"/>
                </a:solidFill>
                <a:latin typeface="Calibri"/>
                <a:ea typeface="Calibri"/>
                <a:cs typeface="Calibri"/>
                <a:sym typeface="Calibri"/>
              </a:rPr>
              <a:t>Gas sensor datasheet: </a:t>
            </a:r>
            <a:r>
              <a:rPr b="1" i="0" lang="en-US" sz="1600" u="sng" cap="none" strike="noStrike">
                <a:solidFill>
                  <a:schemeClr val="lt1"/>
                </a:solidFill>
                <a:latin typeface="Calibri"/>
                <a:ea typeface="Calibri"/>
                <a:cs typeface="Calibri"/>
                <a:sym typeface="Calibri"/>
                <a:hlinkClick r:id="rId5">
                  <a:extLst>
                    <a:ext uri="{A12FA001-AC4F-418D-AE19-62706E023703}">
                      <ahyp:hlinkClr val="tx"/>
                    </a:ext>
                  </a:extLst>
                </a:hlinkClick>
              </a:rPr>
              <a:t>here</a:t>
            </a:r>
            <a:endParaRPr b="1"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Noto Sans"/>
              <a:buChar char="⮚"/>
            </a:pPr>
            <a:r>
              <a:rPr b="1" i="0" lang="en-US" sz="1600" u="none" cap="none" strike="noStrike">
                <a:solidFill>
                  <a:schemeClr val="lt1"/>
                </a:solidFill>
                <a:latin typeface="Calibri"/>
                <a:ea typeface="Calibri"/>
                <a:cs typeface="Calibri"/>
                <a:sym typeface="Calibri"/>
              </a:rPr>
              <a:t>GSM Module datasheet: </a:t>
            </a:r>
            <a:r>
              <a:rPr b="1" i="0" lang="en-US" sz="1600" u="sng" cap="none" strike="noStrike">
                <a:solidFill>
                  <a:schemeClr val="lt1"/>
                </a:solidFill>
                <a:latin typeface="Calibri"/>
                <a:ea typeface="Calibri"/>
                <a:cs typeface="Calibri"/>
                <a:sym typeface="Calibri"/>
                <a:hlinkClick r:id="rId6">
                  <a:extLst>
                    <a:ext uri="{A12FA001-AC4F-418D-AE19-62706E023703}">
                      <ahyp:hlinkClr val="tx"/>
                    </a:ext>
                  </a:extLst>
                </a:hlinkClick>
              </a:rPr>
              <a:t>here</a:t>
            </a:r>
            <a:endParaRPr b="1" i="0" sz="16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
          <p:cNvPicPr preferRelativeResize="0"/>
          <p:nvPr>
            <p:ph idx="1" type="body"/>
          </p:nvPr>
        </p:nvPicPr>
        <p:blipFill rotWithShape="1">
          <a:blip r:embed="rId3">
            <a:alphaModFix/>
          </a:blip>
          <a:srcRect b="6092" l="4781" r="6149" t="11692"/>
          <a:stretch/>
        </p:blipFill>
        <p:spPr>
          <a:xfrm>
            <a:off x="-24714" y="0"/>
            <a:ext cx="12216714" cy="6862092"/>
          </a:xfrm>
          <a:prstGeom prst="rect">
            <a:avLst/>
          </a:prstGeom>
          <a:noFill/>
          <a:ln>
            <a:noFill/>
          </a:ln>
        </p:spPr>
      </p:pic>
      <p:sp>
        <p:nvSpPr>
          <p:cNvPr id="92" name="Google Shape;92;p2"/>
          <p:cNvSpPr/>
          <p:nvPr/>
        </p:nvSpPr>
        <p:spPr>
          <a:xfrm>
            <a:off x="692263" y="145933"/>
            <a:ext cx="291264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Libre Franklin Black"/>
                <a:ea typeface="Libre Franklin Black"/>
                <a:cs typeface="Libre Franklin Black"/>
                <a:sym typeface="Libre Franklin Black"/>
              </a:rPr>
              <a:t>Aim:</a:t>
            </a:r>
            <a:endParaRPr b="0" i="0" sz="3600" u="none" cap="none" strike="noStrike">
              <a:solidFill>
                <a:schemeClr val="lt1"/>
              </a:solidFill>
              <a:latin typeface="Calibri"/>
              <a:ea typeface="Calibri"/>
              <a:cs typeface="Calibri"/>
              <a:sym typeface="Calibri"/>
            </a:endParaRPr>
          </a:p>
        </p:txBody>
      </p:sp>
      <p:sp>
        <p:nvSpPr>
          <p:cNvPr id="93" name="Google Shape;93;p2"/>
          <p:cNvSpPr txBox="1"/>
          <p:nvPr/>
        </p:nvSpPr>
        <p:spPr>
          <a:xfrm>
            <a:off x="301306" y="840968"/>
            <a:ext cx="5948100" cy="5882600"/>
          </a:xfrm>
          <a:prstGeom prst="rect">
            <a:avLst/>
          </a:prstGeom>
          <a:solidFill>
            <a:srgbClr val="FFFFFF">
              <a:alpha val="60000"/>
            </a:srgbClr>
          </a:solidFill>
          <a:ln>
            <a:noFill/>
          </a:ln>
          <a:effectLst>
            <a:outerShdw blurRad="50800" rotWithShape="0" algn="l"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In countries like India due to extreme negligence towards safety, thousands of people die due to accidents every year, both inside and outside their homes. A leading cause of accidents in homes is fire due to LPG gas leakage from cooking cylinders.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Gas knobs are sometimes accidentally left open, or there are cracks in the gas pipe that often go undetected.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Elevated temperatures or sparks from nearby circuitry can set this gas on fire, which leads to explosion of the gas cylinder.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Exploding cooking gas cylinders accounted for nearly one-sixth of all deaths from accidental fires between 2010 to 2014, with a total of 19,491 deaths  and thousands of severe burn victims.</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Hence it's important to address this issue and develop an economically feasible solution to prevent these accidents.</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94" name="Google Shape;94;p2"/>
          <p:cNvSpPr txBox="1"/>
          <p:nvPr/>
        </p:nvSpPr>
        <p:spPr>
          <a:xfrm>
            <a:off x="326571" y="3213556"/>
            <a:ext cx="10515600" cy="43088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br>
              <a:rPr b="0" i="0" lang="en-US" sz="1100" u="none" cap="none" strike="noStrike">
                <a:solidFill>
                  <a:schemeClr val="dk1"/>
                </a:solidFill>
                <a:latin typeface="Arial"/>
                <a:ea typeface="Arial"/>
                <a:cs typeface="Arial"/>
                <a:sym typeface="Arial"/>
              </a:rPr>
            </a:br>
            <a:endParaRPr b="0" i="0" sz="1100" u="none" cap="none" strike="noStrike">
              <a:solidFill>
                <a:schemeClr val="dk1"/>
              </a:solidFill>
              <a:latin typeface="Arial"/>
              <a:ea typeface="Arial"/>
              <a:cs typeface="Arial"/>
              <a:sym typeface="Arial"/>
            </a:endParaRPr>
          </a:p>
        </p:txBody>
      </p:sp>
      <p:pic>
        <p:nvPicPr>
          <p:cNvPr id="95" name="Google Shape;95;p2"/>
          <p:cNvPicPr preferRelativeResize="0"/>
          <p:nvPr/>
        </p:nvPicPr>
        <p:blipFill rotWithShape="1">
          <a:blip r:embed="rId4">
            <a:alphaModFix/>
          </a:blip>
          <a:srcRect b="29841" l="7589" r="36696" t="53141"/>
          <a:stretch/>
        </p:blipFill>
        <p:spPr>
          <a:xfrm rot="334024">
            <a:off x="6594708" y="1038737"/>
            <a:ext cx="5124158" cy="880376"/>
          </a:xfrm>
          <a:prstGeom prst="rect">
            <a:avLst/>
          </a:prstGeom>
          <a:noFill/>
          <a:ln>
            <a:noFill/>
          </a:ln>
        </p:spPr>
      </p:pic>
      <p:pic>
        <p:nvPicPr>
          <p:cNvPr id="96" name="Google Shape;96;p2"/>
          <p:cNvPicPr preferRelativeResize="0"/>
          <p:nvPr/>
        </p:nvPicPr>
        <p:blipFill rotWithShape="1">
          <a:blip r:embed="rId5">
            <a:alphaModFix/>
          </a:blip>
          <a:srcRect b="50395" l="7587" r="38393" t="33176"/>
          <a:stretch/>
        </p:blipFill>
        <p:spPr>
          <a:xfrm rot="-189955">
            <a:off x="6559308" y="2000239"/>
            <a:ext cx="4968134" cy="849920"/>
          </a:xfrm>
          <a:prstGeom prst="rect">
            <a:avLst/>
          </a:prstGeom>
          <a:noFill/>
          <a:ln>
            <a:noFill/>
          </a:ln>
          <a:effectLst>
            <a:outerShdw blurRad="50800" rotWithShape="0" algn="bl" dir="18900000" dist="38100">
              <a:srgbClr val="000000">
                <a:alpha val="40000"/>
              </a:srgbClr>
            </a:outerShdw>
          </a:effectLst>
        </p:spPr>
      </p:pic>
      <p:pic>
        <p:nvPicPr>
          <p:cNvPr id="97" name="Google Shape;97;p2"/>
          <p:cNvPicPr preferRelativeResize="0"/>
          <p:nvPr/>
        </p:nvPicPr>
        <p:blipFill rotWithShape="1">
          <a:blip r:embed="rId6">
            <a:alphaModFix/>
          </a:blip>
          <a:srcRect b="67619" l="7589" r="36696" t="16665"/>
          <a:stretch/>
        </p:blipFill>
        <p:spPr>
          <a:xfrm>
            <a:off x="6999868" y="2512405"/>
            <a:ext cx="5124158" cy="812968"/>
          </a:xfrm>
          <a:prstGeom prst="rect">
            <a:avLst/>
          </a:prstGeom>
          <a:noFill/>
          <a:ln>
            <a:noFill/>
          </a:ln>
          <a:effectLst>
            <a:outerShdw blurRad="50800" rotWithShape="0" dir="16200000" dist="38100">
              <a:srgbClr val="000000">
                <a:alpha val="40000"/>
              </a:srgbClr>
            </a:outerShdw>
          </a:effectLst>
        </p:spPr>
      </p:pic>
      <p:pic>
        <p:nvPicPr>
          <p:cNvPr id="98" name="Google Shape;98;p2"/>
          <p:cNvPicPr preferRelativeResize="0"/>
          <p:nvPr/>
        </p:nvPicPr>
        <p:blipFill rotWithShape="1">
          <a:blip r:embed="rId7">
            <a:alphaModFix/>
          </a:blip>
          <a:srcRect b="46860" l="7768" r="39375" t="34760"/>
          <a:stretch/>
        </p:blipFill>
        <p:spPr>
          <a:xfrm rot="-331731">
            <a:off x="6401161" y="3061844"/>
            <a:ext cx="4861382" cy="950855"/>
          </a:xfrm>
          <a:prstGeom prst="rect">
            <a:avLst/>
          </a:prstGeom>
          <a:noFill/>
          <a:ln>
            <a:noFill/>
          </a:ln>
          <a:effectLst>
            <a:outerShdw blurRad="50800" rotWithShape="0" dir="16200000" dist="38100">
              <a:srgbClr val="000000">
                <a:alpha val="40000"/>
              </a:srgbClr>
            </a:outerShdw>
          </a:effectLst>
        </p:spPr>
      </p:pic>
      <p:pic>
        <p:nvPicPr>
          <p:cNvPr id="99" name="Google Shape;99;p2"/>
          <p:cNvPicPr preferRelativeResize="0"/>
          <p:nvPr/>
        </p:nvPicPr>
        <p:blipFill rotWithShape="1">
          <a:blip r:embed="rId8">
            <a:alphaModFix/>
          </a:blip>
          <a:srcRect b="69207" l="7587" r="38393" t="15078"/>
          <a:stretch/>
        </p:blipFill>
        <p:spPr>
          <a:xfrm>
            <a:off x="7223866" y="3974295"/>
            <a:ext cx="4968134" cy="812969"/>
          </a:xfrm>
          <a:prstGeom prst="rect">
            <a:avLst/>
          </a:prstGeom>
          <a:noFill/>
          <a:ln>
            <a:noFill/>
          </a:ln>
          <a:effectLst>
            <a:outerShdw blurRad="50800" rotWithShape="0" dir="16200000" dist="38100">
              <a:srgbClr val="000000">
                <a:alpha val="40000"/>
              </a:srgbClr>
            </a:outerShdw>
          </a:effectLst>
        </p:spPr>
      </p:pic>
      <p:pic>
        <p:nvPicPr>
          <p:cNvPr id="100" name="Google Shape;100;p2"/>
          <p:cNvPicPr preferRelativeResize="0"/>
          <p:nvPr/>
        </p:nvPicPr>
        <p:blipFill rotWithShape="1">
          <a:blip r:embed="rId9">
            <a:alphaModFix/>
          </a:blip>
          <a:srcRect b="34179" l="7587" r="38393" t="51984"/>
          <a:stretch/>
        </p:blipFill>
        <p:spPr>
          <a:xfrm rot="-222672">
            <a:off x="6741364" y="4807087"/>
            <a:ext cx="4355917" cy="715740"/>
          </a:xfrm>
          <a:prstGeom prst="rect">
            <a:avLst/>
          </a:prstGeom>
          <a:noFill/>
          <a:ln>
            <a:noFill/>
          </a:ln>
          <a:effectLst>
            <a:outerShdw blurRad="50800" rotWithShape="0" dir="16200000" dist="38100">
              <a:srgbClr val="000000">
                <a:alpha val="40000"/>
              </a:srgbClr>
            </a:outerShdw>
          </a:effectLst>
        </p:spPr>
      </p:pic>
      <p:pic>
        <p:nvPicPr>
          <p:cNvPr id="101" name="Google Shape;101;p2"/>
          <p:cNvPicPr preferRelativeResize="0"/>
          <p:nvPr/>
        </p:nvPicPr>
        <p:blipFill rotWithShape="1">
          <a:blip r:embed="rId10">
            <a:alphaModFix/>
          </a:blip>
          <a:srcRect b="19421" l="7589" r="42023" t="66740"/>
          <a:stretch/>
        </p:blipFill>
        <p:spPr>
          <a:xfrm rot="-807905">
            <a:off x="7418627" y="5553575"/>
            <a:ext cx="4063219" cy="721628"/>
          </a:xfrm>
          <a:prstGeom prst="rect">
            <a:avLst/>
          </a:prstGeom>
          <a:noFill/>
          <a:ln>
            <a:noFill/>
          </a:ln>
          <a:effectLst>
            <a:outerShdw blurRad="50800" rotWithShape="0" dir="16200000" dist="381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blip>
          <a:srcRect b="0" l="0" r="7107" t="0"/>
          <a:stretch/>
        </p:blipFill>
        <p:spPr>
          <a:xfrm>
            <a:off x="0" y="0"/>
            <a:ext cx="12192000" cy="6858000"/>
          </a:xfrm>
          <a:prstGeom prst="rect">
            <a:avLst/>
          </a:prstGeom>
          <a:noFill/>
          <a:ln>
            <a:noFill/>
          </a:ln>
          <a:effectLst>
            <a:outerShdw blurRad="50800" rotWithShape="0" algn="ctr" dir="5400000" dist="50800">
              <a:srgbClr val="000000">
                <a:alpha val="0"/>
              </a:srgbClr>
            </a:outerShdw>
          </a:effectLst>
        </p:spPr>
      </p:pic>
      <p:pic>
        <p:nvPicPr>
          <p:cNvPr id="107" name="Google Shape;107;p3"/>
          <p:cNvPicPr preferRelativeResize="0"/>
          <p:nvPr>
            <p:ph idx="1" type="body"/>
          </p:nvPr>
        </p:nvPicPr>
        <p:blipFill rotWithShape="1">
          <a:blip r:embed="rId4">
            <a:alphaModFix/>
          </a:blip>
          <a:srcRect b="0" l="0" r="0" t="0"/>
          <a:stretch/>
        </p:blipFill>
        <p:spPr>
          <a:xfrm>
            <a:off x="6259110" y="997197"/>
            <a:ext cx="5123124" cy="5057348"/>
          </a:xfrm>
          <a:prstGeom prst="rect">
            <a:avLst/>
          </a:prstGeom>
          <a:noFill/>
          <a:ln>
            <a:noFill/>
          </a:ln>
        </p:spPr>
      </p:pic>
      <p:pic>
        <p:nvPicPr>
          <p:cNvPr id="108" name="Google Shape;108;p3"/>
          <p:cNvPicPr preferRelativeResize="0"/>
          <p:nvPr/>
        </p:nvPicPr>
        <p:blipFill rotWithShape="1">
          <a:blip r:embed="rId5">
            <a:alphaModFix amt="19999"/>
          </a:blip>
          <a:srcRect b="0" l="0" r="0" t="0"/>
          <a:stretch/>
        </p:blipFill>
        <p:spPr>
          <a:xfrm flipH="1" rot="5619013">
            <a:off x="1460454" y="-1047747"/>
            <a:ext cx="1488685" cy="4069673"/>
          </a:xfrm>
          <a:prstGeom prst="rect">
            <a:avLst/>
          </a:prstGeom>
          <a:noFill/>
          <a:ln>
            <a:noFill/>
          </a:ln>
        </p:spPr>
      </p:pic>
      <p:sp>
        <p:nvSpPr>
          <p:cNvPr id="109" name="Google Shape;109;p3"/>
          <p:cNvSpPr/>
          <p:nvPr/>
        </p:nvSpPr>
        <p:spPr>
          <a:xfrm>
            <a:off x="687887" y="498257"/>
            <a:ext cx="4361462" cy="646331"/>
          </a:xfrm>
          <a:prstGeom prst="rect">
            <a:avLst/>
          </a:prstGeom>
          <a:no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Libre Franklin Black"/>
                <a:ea typeface="Libre Franklin Black"/>
                <a:cs typeface="Libre Franklin Black"/>
                <a:sym typeface="Libre Franklin Black"/>
              </a:rPr>
              <a:t>Working Principle:</a:t>
            </a:r>
            <a:endParaRPr b="0" i="0" sz="3600" u="none" cap="none" strike="noStrike">
              <a:solidFill>
                <a:schemeClr val="lt1"/>
              </a:solidFill>
              <a:latin typeface="Calibri"/>
              <a:ea typeface="Calibri"/>
              <a:cs typeface="Calibri"/>
              <a:sym typeface="Calibri"/>
            </a:endParaRPr>
          </a:p>
        </p:txBody>
      </p:sp>
      <p:sp>
        <p:nvSpPr>
          <p:cNvPr id="110" name="Google Shape;110;p3"/>
          <p:cNvSpPr txBox="1"/>
          <p:nvPr/>
        </p:nvSpPr>
        <p:spPr>
          <a:xfrm>
            <a:off x="360475" y="1806703"/>
            <a:ext cx="4688874" cy="443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Our system aims to prevent gas leakage accidents by: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detecting the gas leaks with the help of an MQ-2 gas sensor module compatible with Arduino (Microcontroller Atmega328p).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sealing off the gas source with the help of a servo motor.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alerting the owner about the leak via SMS that requires no internet connectivity.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releasing the leaked gases outside the house by switching on the existing exhaust fan or chimney.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4"/>
          <p:cNvPicPr preferRelativeResize="0"/>
          <p:nvPr/>
        </p:nvPicPr>
        <p:blipFill rotWithShape="1">
          <a:blip r:embed="rId3">
            <a:alphaModFix/>
          </a:blip>
          <a:srcRect b="0" l="0" r="6111" t="0"/>
          <a:stretch/>
        </p:blipFill>
        <p:spPr>
          <a:xfrm>
            <a:off x="0" y="-12757"/>
            <a:ext cx="12192000" cy="6858000"/>
          </a:xfrm>
          <a:prstGeom prst="rect">
            <a:avLst/>
          </a:prstGeom>
          <a:noFill/>
          <a:ln>
            <a:noFill/>
          </a:ln>
        </p:spPr>
      </p:pic>
      <p:pic>
        <p:nvPicPr>
          <p:cNvPr id="116" name="Google Shape;116;p4"/>
          <p:cNvPicPr preferRelativeResize="0"/>
          <p:nvPr/>
        </p:nvPicPr>
        <p:blipFill rotWithShape="1">
          <a:blip r:embed="rId4">
            <a:alphaModFix amt="19999"/>
          </a:blip>
          <a:srcRect b="0" l="0" r="0" t="0"/>
          <a:stretch/>
        </p:blipFill>
        <p:spPr>
          <a:xfrm flipH="1" rot="5400000">
            <a:off x="1379702" y="-1056682"/>
            <a:ext cx="948345" cy="3184783"/>
          </a:xfrm>
          <a:prstGeom prst="rect">
            <a:avLst/>
          </a:prstGeom>
          <a:noFill/>
          <a:ln>
            <a:noFill/>
          </a:ln>
        </p:spPr>
      </p:pic>
      <p:sp>
        <p:nvSpPr>
          <p:cNvPr id="117" name="Google Shape;117;p4"/>
          <p:cNvSpPr txBox="1"/>
          <p:nvPr/>
        </p:nvSpPr>
        <p:spPr>
          <a:xfrm>
            <a:off x="595636" y="248575"/>
            <a:ext cx="2450777" cy="649291"/>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Libre Franklin Black"/>
              <a:buNone/>
            </a:pPr>
            <a:r>
              <a:rPr b="0" i="0" lang="en-US" sz="3200" u="none" cap="none" strike="noStrike">
                <a:solidFill>
                  <a:schemeClr val="lt1"/>
                </a:solidFill>
                <a:latin typeface="Libre Franklin Black"/>
                <a:ea typeface="Libre Franklin Black"/>
                <a:cs typeface="Libre Franklin Black"/>
                <a:sym typeface="Libre Franklin Black"/>
              </a:rPr>
              <a:t>Flowchart:</a:t>
            </a:r>
            <a:endParaRPr b="0" i="0" sz="3200" u="none" cap="none" strike="noStrike">
              <a:solidFill>
                <a:schemeClr val="dk1"/>
              </a:solidFill>
              <a:latin typeface="Calibri"/>
              <a:ea typeface="Calibri"/>
              <a:cs typeface="Calibri"/>
              <a:sym typeface="Calibri"/>
            </a:endParaRPr>
          </a:p>
        </p:txBody>
      </p:sp>
      <p:sp>
        <p:nvSpPr>
          <p:cNvPr id="118" name="Google Shape;118;p4"/>
          <p:cNvSpPr/>
          <p:nvPr/>
        </p:nvSpPr>
        <p:spPr>
          <a:xfrm>
            <a:off x="4511331" y="897866"/>
            <a:ext cx="1980900" cy="528600"/>
          </a:xfrm>
          <a:prstGeom prst="ellipse">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cxnSp>
        <p:nvCxnSpPr>
          <p:cNvPr id="119" name="Google Shape;119;p4"/>
          <p:cNvCxnSpPr>
            <a:stCxn id="118" idx="4"/>
          </p:cNvCxnSpPr>
          <p:nvPr/>
        </p:nvCxnSpPr>
        <p:spPr>
          <a:xfrm>
            <a:off x="5501781" y="1426466"/>
            <a:ext cx="5400" cy="76530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sp>
        <p:nvSpPr>
          <p:cNvPr id="120" name="Google Shape;120;p4"/>
          <p:cNvSpPr/>
          <p:nvPr/>
        </p:nvSpPr>
        <p:spPr>
          <a:xfrm>
            <a:off x="4352452" y="1877981"/>
            <a:ext cx="1848491" cy="1072916"/>
          </a:xfrm>
          <a:prstGeom prst="flowChartInputOutput">
            <a:avLst/>
          </a:prstGeom>
          <a:solidFill>
            <a:srgbClr val="FFDC99"/>
          </a:solidFill>
          <a:ln cap="flat" cmpd="sng" w="9525">
            <a:solidFill>
              <a:srgbClr val="FFDC99"/>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 name="Google Shape;121;p4"/>
          <p:cNvSpPr/>
          <p:nvPr/>
        </p:nvSpPr>
        <p:spPr>
          <a:xfrm>
            <a:off x="4235907" y="3367044"/>
            <a:ext cx="2542364" cy="915154"/>
          </a:xfrm>
          <a:prstGeom prst="flowChartDecision">
            <a:avLst/>
          </a:prstGeom>
          <a:solidFill>
            <a:srgbClr val="8DFC60"/>
          </a:solidFill>
          <a:ln cap="flat" cmpd="sng" w="9525">
            <a:solidFill>
              <a:srgbClr val="8DFC6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2" name="Google Shape;122;p4"/>
          <p:cNvCxnSpPr>
            <a:endCxn id="121" idx="0"/>
          </p:cNvCxnSpPr>
          <p:nvPr/>
        </p:nvCxnSpPr>
        <p:spPr>
          <a:xfrm>
            <a:off x="5501689" y="2950944"/>
            <a:ext cx="5400" cy="41610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cxnSp>
        <p:nvCxnSpPr>
          <p:cNvPr id="123" name="Google Shape;123;p4"/>
          <p:cNvCxnSpPr>
            <a:stCxn id="121" idx="3"/>
          </p:cNvCxnSpPr>
          <p:nvPr/>
        </p:nvCxnSpPr>
        <p:spPr>
          <a:xfrm>
            <a:off x="6778271" y="3824621"/>
            <a:ext cx="656700" cy="0"/>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124" name="Google Shape;124;p4"/>
          <p:cNvCxnSpPr/>
          <p:nvPr/>
        </p:nvCxnSpPr>
        <p:spPr>
          <a:xfrm>
            <a:off x="7435049" y="1745881"/>
            <a:ext cx="0" cy="2078741"/>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125" name="Google Shape;125;p4"/>
          <p:cNvCxnSpPr/>
          <p:nvPr/>
        </p:nvCxnSpPr>
        <p:spPr>
          <a:xfrm rot="10800000">
            <a:off x="5507089" y="1745881"/>
            <a:ext cx="1927960" cy="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sp>
        <p:nvSpPr>
          <p:cNvPr id="126" name="Google Shape;126;p4"/>
          <p:cNvSpPr/>
          <p:nvPr/>
        </p:nvSpPr>
        <p:spPr>
          <a:xfrm>
            <a:off x="1918306" y="4946093"/>
            <a:ext cx="2055078" cy="816380"/>
          </a:xfrm>
          <a:prstGeom prst="flowChartProcess">
            <a:avLst/>
          </a:prstGeom>
          <a:solidFill>
            <a:srgbClr val="FF7C80"/>
          </a:solidFill>
          <a:ln cap="flat" cmpd="sng" w="9525">
            <a:solidFill>
              <a:schemeClr val="accent3"/>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4"/>
          <p:cNvSpPr/>
          <p:nvPr/>
        </p:nvSpPr>
        <p:spPr>
          <a:xfrm>
            <a:off x="4494218" y="4959819"/>
            <a:ext cx="2055078" cy="816380"/>
          </a:xfrm>
          <a:prstGeom prst="flowChartProcess">
            <a:avLst/>
          </a:prstGeom>
          <a:solidFill>
            <a:srgbClr val="FF907D"/>
          </a:solidFill>
          <a:ln cap="flat" cmpd="sng" w="9525">
            <a:solidFill>
              <a:srgbClr val="FF907D"/>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 name="Google Shape;128;p4"/>
          <p:cNvSpPr/>
          <p:nvPr/>
        </p:nvSpPr>
        <p:spPr>
          <a:xfrm>
            <a:off x="7045408" y="4959818"/>
            <a:ext cx="2055078" cy="816380"/>
          </a:xfrm>
          <a:prstGeom prst="flowChartProcess">
            <a:avLst/>
          </a:prstGeom>
          <a:solidFill>
            <a:srgbClr val="FF907D"/>
          </a:solidFill>
          <a:ln cap="flat" cmpd="sng" w="9525">
            <a:solidFill>
              <a:srgbClr val="FF907D"/>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29" name="Google Shape;129;p4"/>
          <p:cNvCxnSpPr/>
          <p:nvPr/>
        </p:nvCxnSpPr>
        <p:spPr>
          <a:xfrm>
            <a:off x="5509396" y="4268074"/>
            <a:ext cx="0" cy="362984"/>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130" name="Google Shape;130;p4"/>
          <p:cNvCxnSpPr/>
          <p:nvPr/>
        </p:nvCxnSpPr>
        <p:spPr>
          <a:xfrm rot="10800000">
            <a:off x="2861099" y="4645182"/>
            <a:ext cx="5211849" cy="0"/>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131" name="Google Shape;131;p4"/>
          <p:cNvCxnSpPr/>
          <p:nvPr/>
        </p:nvCxnSpPr>
        <p:spPr>
          <a:xfrm>
            <a:off x="2861099" y="4645182"/>
            <a:ext cx="0" cy="322434"/>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sp>
        <p:nvSpPr>
          <p:cNvPr id="132" name="Google Shape;132;p4"/>
          <p:cNvSpPr txBox="1"/>
          <p:nvPr/>
        </p:nvSpPr>
        <p:spPr>
          <a:xfrm>
            <a:off x="4582842" y="2013672"/>
            <a:ext cx="1387709" cy="83099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Amount of gas in air (from MQ2)</a:t>
            </a:r>
            <a:endParaRPr b="0" i="0" sz="1400" u="none" cap="none" strike="noStrike">
              <a:solidFill>
                <a:srgbClr val="000000"/>
              </a:solidFill>
              <a:latin typeface="Arial"/>
              <a:ea typeface="Arial"/>
              <a:cs typeface="Arial"/>
              <a:sym typeface="Arial"/>
            </a:endParaRPr>
          </a:p>
        </p:txBody>
      </p:sp>
      <p:sp>
        <p:nvSpPr>
          <p:cNvPr id="133" name="Google Shape;133;p4"/>
          <p:cNvSpPr txBox="1"/>
          <p:nvPr/>
        </p:nvSpPr>
        <p:spPr>
          <a:xfrm>
            <a:off x="4634917" y="3660514"/>
            <a:ext cx="1899711" cy="30777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Calibri"/>
                <a:ea typeface="Calibri"/>
                <a:cs typeface="Calibri"/>
                <a:sym typeface="Calibri"/>
              </a:rPr>
              <a:t>Gas value &gt; 400 ppm</a:t>
            </a:r>
            <a:endParaRPr b="0" i="0" sz="1400" u="none" cap="none" strike="noStrike">
              <a:solidFill>
                <a:srgbClr val="000000"/>
              </a:solidFill>
              <a:latin typeface="Arial"/>
              <a:ea typeface="Arial"/>
              <a:cs typeface="Arial"/>
              <a:sym typeface="Arial"/>
            </a:endParaRPr>
          </a:p>
        </p:txBody>
      </p:sp>
      <p:sp>
        <p:nvSpPr>
          <p:cNvPr id="134" name="Google Shape;134;p4"/>
          <p:cNvSpPr txBox="1"/>
          <p:nvPr/>
        </p:nvSpPr>
        <p:spPr>
          <a:xfrm>
            <a:off x="6834855" y="3402332"/>
            <a:ext cx="543609" cy="35809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135" name="Google Shape;135;p4"/>
          <p:cNvSpPr txBox="1"/>
          <p:nvPr/>
        </p:nvSpPr>
        <p:spPr>
          <a:xfrm>
            <a:off x="5545897" y="4251727"/>
            <a:ext cx="579339" cy="358099"/>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cxnSp>
        <p:nvCxnSpPr>
          <p:cNvPr id="136" name="Google Shape;136;p4"/>
          <p:cNvCxnSpPr/>
          <p:nvPr/>
        </p:nvCxnSpPr>
        <p:spPr>
          <a:xfrm>
            <a:off x="5509396" y="4645182"/>
            <a:ext cx="0" cy="322434"/>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cxnSp>
        <p:nvCxnSpPr>
          <p:cNvPr id="137" name="Google Shape;137;p4"/>
          <p:cNvCxnSpPr/>
          <p:nvPr/>
        </p:nvCxnSpPr>
        <p:spPr>
          <a:xfrm>
            <a:off x="8072947" y="4645182"/>
            <a:ext cx="0" cy="322434"/>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sp>
        <p:nvSpPr>
          <p:cNvPr id="138" name="Google Shape;138;p4"/>
          <p:cNvSpPr txBox="1"/>
          <p:nvPr/>
        </p:nvSpPr>
        <p:spPr>
          <a:xfrm>
            <a:off x="1853875" y="4941943"/>
            <a:ext cx="2250164" cy="830997"/>
          </a:xfrm>
          <a:prstGeom prst="rect">
            <a:avLst/>
          </a:prstGeom>
          <a:solidFill>
            <a:srgbClr val="FF907D"/>
          </a:solidFill>
          <a:ln cap="flat" cmpd="sng" w="9525">
            <a:solidFill>
              <a:srgbClr val="FF907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Servo Motor rotates &amp; blocks the path of the gas</a:t>
            </a:r>
            <a:endParaRPr b="0" i="0" sz="1400" u="none" cap="none" strike="noStrike">
              <a:solidFill>
                <a:srgbClr val="000000"/>
              </a:solidFill>
              <a:latin typeface="Arial"/>
              <a:ea typeface="Arial"/>
              <a:cs typeface="Arial"/>
              <a:sym typeface="Arial"/>
            </a:endParaRPr>
          </a:p>
        </p:txBody>
      </p:sp>
      <p:sp>
        <p:nvSpPr>
          <p:cNvPr id="139" name="Google Shape;139;p4"/>
          <p:cNvSpPr txBox="1"/>
          <p:nvPr/>
        </p:nvSpPr>
        <p:spPr>
          <a:xfrm>
            <a:off x="4620460" y="5065022"/>
            <a:ext cx="1757700" cy="3693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Alert user</a:t>
            </a:r>
            <a:endParaRPr b="0" i="0" sz="1400" u="none" cap="none" strike="noStrike">
              <a:solidFill>
                <a:srgbClr val="000000"/>
              </a:solidFill>
              <a:latin typeface="Arial"/>
              <a:ea typeface="Arial"/>
              <a:cs typeface="Arial"/>
              <a:sym typeface="Arial"/>
            </a:endParaRPr>
          </a:p>
        </p:txBody>
      </p:sp>
      <p:sp>
        <p:nvSpPr>
          <p:cNvPr id="140" name="Google Shape;140;p4"/>
          <p:cNvSpPr txBox="1"/>
          <p:nvPr/>
        </p:nvSpPr>
        <p:spPr>
          <a:xfrm>
            <a:off x="6895338" y="5038638"/>
            <a:ext cx="2355300" cy="6462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Turns on Exhaust fan/Chimney</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4900288" y="6226860"/>
            <a:ext cx="1091098" cy="268156"/>
          </a:xfrm>
          <a:prstGeom prst="flowChartTerminator">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STOP</a:t>
            </a:r>
            <a:endParaRPr b="0" i="0" sz="1400" u="none" cap="none" strike="noStrike">
              <a:solidFill>
                <a:srgbClr val="000000"/>
              </a:solidFill>
              <a:latin typeface="Arial"/>
              <a:ea typeface="Arial"/>
              <a:cs typeface="Arial"/>
              <a:sym typeface="Arial"/>
            </a:endParaRPr>
          </a:p>
        </p:txBody>
      </p:sp>
      <p:cxnSp>
        <p:nvCxnSpPr>
          <p:cNvPr id="142" name="Google Shape;142;p4"/>
          <p:cNvCxnSpPr>
            <a:endCxn id="141" idx="1"/>
          </p:cNvCxnSpPr>
          <p:nvPr/>
        </p:nvCxnSpPr>
        <p:spPr>
          <a:xfrm>
            <a:off x="2861188" y="6360938"/>
            <a:ext cx="2039100" cy="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cxnSp>
        <p:nvCxnSpPr>
          <p:cNvPr id="143" name="Google Shape;143;p4"/>
          <p:cNvCxnSpPr/>
          <p:nvPr/>
        </p:nvCxnSpPr>
        <p:spPr>
          <a:xfrm>
            <a:off x="2861099" y="5776198"/>
            <a:ext cx="0" cy="584740"/>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cxnSp>
        <p:nvCxnSpPr>
          <p:cNvPr id="144" name="Google Shape;144;p4"/>
          <p:cNvCxnSpPr>
            <a:endCxn id="141" idx="0"/>
          </p:cNvCxnSpPr>
          <p:nvPr/>
        </p:nvCxnSpPr>
        <p:spPr>
          <a:xfrm>
            <a:off x="5445837" y="5776260"/>
            <a:ext cx="0" cy="45060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cxnSp>
        <p:nvCxnSpPr>
          <p:cNvPr id="145" name="Google Shape;145;p4"/>
          <p:cNvCxnSpPr>
            <a:endCxn id="141" idx="3"/>
          </p:cNvCxnSpPr>
          <p:nvPr/>
        </p:nvCxnSpPr>
        <p:spPr>
          <a:xfrm rot="10800000">
            <a:off x="5991386" y="6360938"/>
            <a:ext cx="2081700" cy="0"/>
          </a:xfrm>
          <a:prstGeom prst="straightConnector1">
            <a:avLst/>
          </a:prstGeom>
          <a:noFill/>
          <a:ln cap="flat" cmpd="sng" w="19050">
            <a:solidFill>
              <a:schemeClr val="accent1"/>
            </a:solidFill>
            <a:prstDash val="solid"/>
            <a:miter lim="800000"/>
            <a:headEnd len="sm" w="sm" type="none"/>
            <a:tailEnd len="med" w="med" type="stealth"/>
          </a:ln>
          <a:effectLst>
            <a:outerShdw blurRad="50800" rotWithShape="0" algn="tl" dir="2700000" dist="38100">
              <a:srgbClr val="000000">
                <a:alpha val="40000"/>
              </a:srgbClr>
            </a:outerShdw>
          </a:effectLst>
        </p:spPr>
      </p:cxnSp>
      <p:cxnSp>
        <p:nvCxnSpPr>
          <p:cNvPr id="146" name="Google Shape;146;p4"/>
          <p:cNvCxnSpPr/>
          <p:nvPr/>
        </p:nvCxnSpPr>
        <p:spPr>
          <a:xfrm>
            <a:off x="8072947" y="5762473"/>
            <a:ext cx="0" cy="598466"/>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5"/>
          <p:cNvPicPr preferRelativeResize="0"/>
          <p:nvPr/>
        </p:nvPicPr>
        <p:blipFill rotWithShape="1">
          <a:blip r:embed="rId3">
            <a:alphaModFix/>
          </a:blip>
          <a:srcRect b="0" l="0" r="7841" t="0"/>
          <a:stretch/>
        </p:blipFill>
        <p:spPr>
          <a:xfrm>
            <a:off x="0" y="0"/>
            <a:ext cx="12192000" cy="6858000"/>
          </a:xfrm>
          <a:prstGeom prst="rect">
            <a:avLst/>
          </a:prstGeom>
          <a:noFill/>
          <a:ln>
            <a:noFill/>
          </a:ln>
        </p:spPr>
      </p:pic>
      <p:pic>
        <p:nvPicPr>
          <p:cNvPr id="152" name="Google Shape;152;p5"/>
          <p:cNvPicPr preferRelativeResize="0"/>
          <p:nvPr/>
        </p:nvPicPr>
        <p:blipFill rotWithShape="1">
          <a:blip r:embed="rId4">
            <a:alphaModFix amt="19999"/>
          </a:blip>
          <a:srcRect b="0" l="0" r="0" t="0"/>
          <a:stretch/>
        </p:blipFill>
        <p:spPr>
          <a:xfrm flipH="1" rot="5400000">
            <a:off x="2177380" y="-1911521"/>
            <a:ext cx="827762" cy="4813738"/>
          </a:xfrm>
          <a:prstGeom prst="rect">
            <a:avLst/>
          </a:prstGeom>
          <a:noFill/>
          <a:ln>
            <a:noFill/>
          </a:ln>
        </p:spPr>
      </p:pic>
      <p:sp>
        <p:nvSpPr>
          <p:cNvPr id="153" name="Google Shape;153;p5"/>
          <p:cNvSpPr txBox="1"/>
          <p:nvPr>
            <p:ph type="title"/>
          </p:nvPr>
        </p:nvSpPr>
        <p:spPr>
          <a:xfrm>
            <a:off x="368783" y="-54373"/>
            <a:ext cx="7328157" cy="114458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Font typeface="Libre Franklin Black"/>
              <a:buNone/>
            </a:pPr>
            <a:r>
              <a:rPr lang="en-US" sz="2400">
                <a:solidFill>
                  <a:schemeClr val="lt1"/>
                </a:solidFill>
                <a:latin typeface="Libre Franklin Black"/>
                <a:ea typeface="Libre Franklin Black"/>
                <a:cs typeface="Libre Franklin Black"/>
                <a:sym typeface="Libre Franklin Black"/>
              </a:rPr>
              <a:t>Detailed Working Principle: </a:t>
            </a:r>
            <a:endParaRPr sz="2400"/>
          </a:p>
        </p:txBody>
      </p:sp>
      <p:sp>
        <p:nvSpPr>
          <p:cNvPr id="154" name="Google Shape;154;p5"/>
          <p:cNvSpPr/>
          <p:nvPr/>
        </p:nvSpPr>
        <p:spPr>
          <a:xfrm>
            <a:off x="184392" y="1060878"/>
            <a:ext cx="8640573" cy="307590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For detection of the gas we have used the MQ-2 gas sensor module compatible with Arduino (Microcontroller Atmega328p).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The </a:t>
            </a:r>
            <a:r>
              <a:rPr b="1" i="0" lang="en-US" sz="1400" u="none" cap="none" strike="noStrike">
                <a:solidFill>
                  <a:schemeClr val="dk1"/>
                </a:solidFill>
                <a:latin typeface="Calibri"/>
                <a:ea typeface="Calibri"/>
                <a:cs typeface="Calibri"/>
                <a:sym typeface="Calibri"/>
              </a:rPr>
              <a:t>MQ-2 gas sensor module </a:t>
            </a:r>
            <a:r>
              <a:rPr b="0" i="0" lang="en-US" sz="1400" u="none" cap="none" strike="noStrike">
                <a:solidFill>
                  <a:schemeClr val="dk1"/>
                </a:solidFill>
                <a:latin typeface="Calibri"/>
                <a:ea typeface="Calibri"/>
                <a:cs typeface="Calibri"/>
                <a:sym typeface="Calibri"/>
              </a:rPr>
              <a:t>which is a </a:t>
            </a:r>
            <a:r>
              <a:rPr b="1" i="0" lang="en-US" sz="1400" u="none" cap="none" strike="noStrike">
                <a:solidFill>
                  <a:schemeClr val="dk1"/>
                </a:solidFill>
                <a:latin typeface="Calibri"/>
                <a:ea typeface="Calibri"/>
                <a:cs typeface="Calibri"/>
                <a:sym typeface="Calibri"/>
              </a:rPr>
              <a:t>chemiresistor</a:t>
            </a:r>
            <a:r>
              <a:rPr b="0" i="0" lang="en-US" sz="1400" u="none" cap="none" strike="noStrike">
                <a:solidFill>
                  <a:schemeClr val="dk1"/>
                </a:solidFill>
                <a:latin typeface="Calibri"/>
                <a:ea typeface="Calibri"/>
                <a:cs typeface="Calibri"/>
                <a:sym typeface="Calibri"/>
              </a:rPr>
              <a:t> has been used to detect the leakage of the LPG gas. The sensing element of the sensor is mainly </a:t>
            </a:r>
            <a:r>
              <a:rPr b="1" i="0" lang="en-US" sz="1400" u="none" cap="none" strike="noStrike">
                <a:solidFill>
                  <a:schemeClr val="dk1"/>
                </a:solidFill>
                <a:latin typeface="Calibri"/>
                <a:ea typeface="Calibri"/>
                <a:cs typeface="Calibri"/>
                <a:sym typeface="Calibri"/>
              </a:rPr>
              <a:t>aluminium-oxide based ceramic, coated with Tin dioxide</a:t>
            </a:r>
            <a:r>
              <a:rPr b="0" i="0" lang="en-US" sz="1400" u="none" cap="none" strike="noStrike">
                <a:solidFill>
                  <a:schemeClr val="dk1"/>
                </a:solidFill>
                <a:latin typeface="Calibri"/>
                <a:ea typeface="Calibri"/>
                <a:cs typeface="Calibri"/>
                <a:sym typeface="Calibri"/>
              </a:rPr>
              <a:t>, enclosed in a stainless-steel mesh.</a:t>
            </a:r>
            <a:r>
              <a:rPr b="0" i="0" lang="en-US" sz="1400" u="none" cap="none" strike="noStrike">
                <a:solidFill>
                  <a:srgbClr val="666666"/>
                </a:solidFill>
                <a:latin typeface="Arial"/>
                <a:ea typeface="Arial"/>
                <a:cs typeface="Arial"/>
                <a:sym typeface="Arial"/>
              </a:rPr>
              <a:t> </a:t>
            </a:r>
            <a:r>
              <a:rPr b="0" i="0" lang="en-US" sz="1400" u="none" cap="none" strike="noStrike">
                <a:solidFill>
                  <a:schemeClr val="dk1"/>
                </a:solidFill>
                <a:latin typeface="Calibri"/>
                <a:ea typeface="Calibri"/>
                <a:cs typeface="Calibri"/>
                <a:sym typeface="Calibri"/>
              </a:rPr>
              <a:t>Sensing element has six connecting legs attached to it. Two leads are responsible for heating the sensing element, the other four are used for output signals. Oxygen gets adsorbed on the surface of sensing material when it is heated in air at high temperature. Then donor electrons present in tin oxide are attracted towards this oxygen, thus preventing the current flow.</a:t>
            </a:r>
            <a:r>
              <a:rPr b="0" i="0" lang="en-US" sz="1400" u="none" cap="none" strike="noStrike">
                <a:solidFill>
                  <a:srgbClr val="666666"/>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When reducing gases are present, these oxygen atoms react with the reducing gases thereby decreasing the surface density of the adsorbed oxygen. Now current can flow through the sensor, which generates analog voltage values. These voltage values are measured to know the concentration of gas. Voltage values are higher when the concentration of gas is high.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55" name="Google Shape;155;p5"/>
          <p:cNvSpPr/>
          <p:nvPr/>
        </p:nvSpPr>
        <p:spPr>
          <a:xfrm>
            <a:off x="184392" y="3941808"/>
            <a:ext cx="10857390" cy="227754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Generally, at a </a:t>
            </a:r>
            <a:r>
              <a:rPr b="0" i="1" lang="en-US" sz="1400" u="none" cap="none" strike="noStrike">
                <a:solidFill>
                  <a:schemeClr val="dk1"/>
                </a:solidFill>
                <a:latin typeface="Calibri"/>
                <a:ea typeface="Calibri"/>
                <a:cs typeface="Calibri"/>
                <a:sym typeface="Calibri"/>
              </a:rPr>
              <a:t>concentration of 2000 ppm the LPG gas is considered to be dangerous due to risk of explosion</a:t>
            </a:r>
            <a:r>
              <a:rPr b="0" i="0" lang="en-US" sz="1400" u="none" cap="none" strike="noStrike">
                <a:solidFill>
                  <a:schemeClr val="dk1"/>
                </a:solidFill>
                <a:latin typeface="Calibri"/>
                <a:ea typeface="Calibri"/>
                <a:cs typeface="Calibri"/>
                <a:sym typeface="Calibri"/>
              </a:rPr>
              <a:t>. The module detects a concentration of </a:t>
            </a:r>
            <a:r>
              <a:rPr b="1" i="0" lang="en-US" sz="1400" u="none" cap="none" strike="noStrike">
                <a:solidFill>
                  <a:schemeClr val="dk1"/>
                </a:solidFill>
                <a:latin typeface="Calibri"/>
                <a:ea typeface="Calibri"/>
                <a:cs typeface="Calibri"/>
                <a:sym typeface="Calibri"/>
              </a:rPr>
              <a:t>300-10000 ppm </a:t>
            </a:r>
            <a:r>
              <a:rPr b="0" i="0" lang="en-US" sz="1400" u="none" cap="none" strike="noStrike">
                <a:solidFill>
                  <a:schemeClr val="dk1"/>
                </a:solidFill>
                <a:latin typeface="Calibri"/>
                <a:ea typeface="Calibri"/>
                <a:cs typeface="Calibri"/>
                <a:sym typeface="Calibri"/>
              </a:rPr>
              <a:t>of combustible gas and it requires a power source of </a:t>
            </a:r>
            <a:r>
              <a:rPr b="1" i="0" lang="en-US" sz="1400" u="none" cap="none" strike="noStrike">
                <a:solidFill>
                  <a:schemeClr val="dk1"/>
                </a:solidFill>
                <a:latin typeface="Calibri"/>
                <a:ea typeface="Calibri"/>
                <a:cs typeface="Calibri"/>
                <a:sym typeface="Calibri"/>
              </a:rPr>
              <a:t>4.5V to 5V</a:t>
            </a:r>
            <a:r>
              <a:rPr b="0" i="0" lang="en-US" sz="1400" u="none" cap="none" strike="noStrike">
                <a:solidFill>
                  <a:schemeClr val="dk1"/>
                </a:solidFill>
                <a:latin typeface="Calibri"/>
                <a:ea typeface="Calibri"/>
                <a:cs typeface="Calibri"/>
                <a:sym typeface="Calibri"/>
              </a:rPr>
              <a:t> DC and can be directly powered from the Arduino board. For the circuit we have kept the leakage detection threshold as 1.95V. The output value of the sensor has been sent as an input to the micro controller; therefore, as soon as the value of combustible gas in air goes above the threshold the microcontroller sends signals three units: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  the </a:t>
            </a:r>
            <a:r>
              <a:rPr b="0" i="1" lang="en-US" sz="1400" u="none" cap="none" strike="noStrike">
                <a:solidFill>
                  <a:schemeClr val="dk1"/>
                </a:solidFill>
                <a:latin typeface="Calibri"/>
                <a:ea typeface="Calibri"/>
                <a:cs typeface="Calibri"/>
                <a:sym typeface="Calibri"/>
              </a:rPr>
              <a:t>servo motor</a:t>
            </a:r>
            <a:r>
              <a:rPr b="0" i="0" lang="en-US" sz="1400" u="none" cap="none" strike="noStrike">
                <a:solidFill>
                  <a:schemeClr val="dk1"/>
                </a:solidFill>
                <a:latin typeface="Calibri"/>
                <a:ea typeface="Calibri"/>
                <a:cs typeface="Calibri"/>
                <a:sym typeface="Calibri"/>
              </a:rPr>
              <a:t> to close and shut off the supply of the gas  through </a:t>
            </a:r>
            <a:r>
              <a:rPr b="0" i="1" lang="en-US" sz="1400" u="none" cap="none" strike="noStrike">
                <a:solidFill>
                  <a:schemeClr val="dk1"/>
                </a:solidFill>
                <a:latin typeface="Calibri"/>
                <a:ea typeface="Calibri"/>
                <a:cs typeface="Calibri"/>
                <a:sym typeface="Calibri"/>
              </a:rPr>
              <a:t>the connector</a:t>
            </a:r>
            <a:r>
              <a:rPr b="0" i="0" lang="en-US" sz="1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 the </a:t>
            </a:r>
            <a:r>
              <a:rPr b="0" i="1" lang="en-US" sz="1400" u="none" cap="none" strike="noStrike">
                <a:solidFill>
                  <a:schemeClr val="dk1"/>
                </a:solidFill>
                <a:latin typeface="Calibri"/>
                <a:ea typeface="Calibri"/>
                <a:cs typeface="Calibri"/>
                <a:sym typeface="Calibri"/>
              </a:rPr>
              <a:t>gsm module</a:t>
            </a:r>
            <a:r>
              <a:rPr b="0" i="0" lang="en-US" sz="1400" u="none" cap="none" strike="noStrike">
                <a:solidFill>
                  <a:schemeClr val="dk1"/>
                </a:solidFill>
                <a:latin typeface="Calibri"/>
                <a:ea typeface="Calibri"/>
                <a:cs typeface="Calibri"/>
                <a:sym typeface="Calibri"/>
              </a:rPr>
              <a:t> to send an alert SMS to the users' mobile phone and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to the </a:t>
            </a:r>
            <a:r>
              <a:rPr b="0" i="1" lang="en-US" sz="1400" u="none" cap="none" strike="noStrike">
                <a:solidFill>
                  <a:schemeClr val="dk1"/>
                </a:solidFill>
                <a:latin typeface="Calibri"/>
                <a:ea typeface="Calibri"/>
                <a:cs typeface="Calibri"/>
                <a:sym typeface="Calibri"/>
              </a:rPr>
              <a:t>relay switch</a:t>
            </a:r>
            <a:r>
              <a:rPr b="0" i="0" lang="en-US" sz="1400" u="none" cap="none" strike="noStrike">
                <a:solidFill>
                  <a:schemeClr val="dk1"/>
                </a:solidFill>
                <a:latin typeface="Calibri"/>
                <a:ea typeface="Calibri"/>
                <a:cs typeface="Calibri"/>
                <a:sym typeface="Calibri"/>
              </a:rPr>
              <a:t> to turn on the </a:t>
            </a:r>
            <a:r>
              <a:rPr b="0" i="1" lang="en-US" sz="1400" u="none" cap="none" strike="noStrike">
                <a:solidFill>
                  <a:schemeClr val="dk1"/>
                </a:solidFill>
                <a:latin typeface="Calibri"/>
                <a:ea typeface="Calibri"/>
                <a:cs typeface="Calibri"/>
                <a:sym typeface="Calibri"/>
              </a:rPr>
              <a:t>exhaust fan or chimney</a:t>
            </a:r>
            <a:r>
              <a:rPr b="0" i="0" lang="en-US" sz="1400" u="none" cap="none" strike="noStrike">
                <a:solidFill>
                  <a:schemeClr val="dk1"/>
                </a:solidFill>
                <a:latin typeface="Calibri"/>
                <a:ea typeface="Calibri"/>
                <a:cs typeface="Calibri"/>
                <a:sym typeface="Calibri"/>
              </a:rPr>
              <a:t> of the kitchen.</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0"/>
              </a:spcBef>
              <a:spcAft>
                <a:spcPts val="0"/>
              </a:spcAft>
              <a:buClr>
                <a:schemeClr val="dk1"/>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500"/>
              <a:buFont typeface="Calibri"/>
              <a:buNone/>
            </a:pPr>
            <a:r>
              <a:rPr b="0" i="0" lang="en-US" sz="1400" u="none" cap="none" strike="noStrike">
                <a:solidFill>
                  <a:schemeClr val="dk1"/>
                </a:solidFill>
                <a:latin typeface="Calibri"/>
                <a:ea typeface="Calibri"/>
                <a:cs typeface="Calibri"/>
                <a:sym typeface="Calibri"/>
              </a:rPr>
              <a:t>For better safety and avoid any mishaps we have used two gas sensors one outside the cylinder cabinet (to detect gas leakage from the stove) and one inside to detect internal gas leakage (Leakage in pipe). </a:t>
            </a:r>
            <a:endParaRPr b="0" i="0" sz="1400" u="none" cap="none" strike="noStrike">
              <a:solidFill>
                <a:schemeClr val="dk1"/>
              </a:solidFill>
              <a:latin typeface="Arial"/>
              <a:ea typeface="Arial"/>
              <a:cs typeface="Arial"/>
              <a:sym typeface="Arial"/>
            </a:endParaRPr>
          </a:p>
        </p:txBody>
      </p:sp>
      <p:pic>
        <p:nvPicPr>
          <p:cNvPr id="156" name="Google Shape;156;p5"/>
          <p:cNvPicPr preferRelativeResize="0"/>
          <p:nvPr/>
        </p:nvPicPr>
        <p:blipFill rotWithShape="1">
          <a:blip r:embed="rId5">
            <a:alphaModFix/>
          </a:blip>
          <a:srcRect b="0" l="0" r="0" t="0"/>
          <a:stretch/>
        </p:blipFill>
        <p:spPr>
          <a:xfrm>
            <a:off x="9151525" y="1391975"/>
            <a:ext cx="2578375" cy="203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6"/>
          <p:cNvPicPr preferRelativeResize="0"/>
          <p:nvPr/>
        </p:nvPicPr>
        <p:blipFill rotWithShape="1">
          <a:blip r:embed="rId3">
            <a:alphaModFix/>
          </a:blip>
          <a:srcRect b="0" l="0" r="7841" t="0"/>
          <a:stretch/>
        </p:blipFill>
        <p:spPr>
          <a:xfrm>
            <a:off x="0" y="0"/>
            <a:ext cx="12192000" cy="6858000"/>
          </a:xfrm>
          <a:prstGeom prst="rect">
            <a:avLst/>
          </a:prstGeom>
          <a:noFill/>
          <a:ln>
            <a:noFill/>
          </a:ln>
        </p:spPr>
      </p:pic>
      <p:pic>
        <p:nvPicPr>
          <p:cNvPr id="162" name="Google Shape;162;p6"/>
          <p:cNvPicPr preferRelativeResize="0"/>
          <p:nvPr/>
        </p:nvPicPr>
        <p:blipFill rotWithShape="1">
          <a:blip r:embed="rId4">
            <a:alphaModFix amt="19999"/>
          </a:blip>
          <a:srcRect b="0" l="0" r="0" t="0"/>
          <a:stretch/>
        </p:blipFill>
        <p:spPr>
          <a:xfrm flipH="1" rot="5400000">
            <a:off x="2177380" y="-1911521"/>
            <a:ext cx="827762" cy="4813738"/>
          </a:xfrm>
          <a:prstGeom prst="rect">
            <a:avLst/>
          </a:prstGeom>
          <a:noFill/>
          <a:ln>
            <a:noFill/>
          </a:ln>
        </p:spPr>
      </p:pic>
      <p:sp>
        <p:nvSpPr>
          <p:cNvPr id="163" name="Google Shape;163;p6"/>
          <p:cNvSpPr/>
          <p:nvPr/>
        </p:nvSpPr>
        <p:spPr>
          <a:xfrm>
            <a:off x="368784" y="1056112"/>
            <a:ext cx="11500188" cy="1183602"/>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600"/>
              <a:buFont typeface="Calibri"/>
              <a:buNone/>
            </a:pPr>
            <a:r>
              <a:rPr b="0" i="1" lang="en-US" sz="1600" u="sng" cap="none" strike="noStrike">
                <a:solidFill>
                  <a:schemeClr val="dk1"/>
                </a:solidFill>
                <a:latin typeface="Calibri"/>
                <a:ea typeface="Calibri"/>
                <a:cs typeface="Calibri"/>
                <a:sym typeface="Calibri"/>
              </a:rPr>
              <a:t>Working Principle of the output units are as follows: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Servo Motor and Connector:</a:t>
            </a:r>
            <a:r>
              <a:rPr b="0" i="0" lang="en-US" sz="1400" u="none" cap="none" strike="noStrike">
                <a:solidFill>
                  <a:schemeClr val="dk1"/>
                </a:solidFill>
                <a:latin typeface="Calibri"/>
                <a:ea typeface="Calibri"/>
                <a:cs typeface="Calibri"/>
                <a:sym typeface="Calibri"/>
              </a:rPr>
              <a:t> The servo motor is connected to a “</a:t>
            </a:r>
            <a:r>
              <a:rPr b="1" i="0" lang="en-US" sz="1400" u="none" cap="none" strike="noStrike">
                <a:solidFill>
                  <a:schemeClr val="dk1"/>
                </a:solidFill>
                <a:latin typeface="Calibri"/>
                <a:ea typeface="Calibri"/>
                <a:cs typeface="Calibri"/>
                <a:sym typeface="Calibri"/>
              </a:rPr>
              <a:t>Rack and Pinion</a:t>
            </a:r>
            <a:r>
              <a:rPr b="0" i="0" lang="en-US" sz="1400" u="none" cap="none" strike="noStrike">
                <a:solidFill>
                  <a:schemeClr val="dk1"/>
                </a:solidFill>
                <a:latin typeface="Calibri"/>
                <a:ea typeface="Calibri"/>
                <a:cs typeface="Calibri"/>
                <a:sym typeface="Calibri"/>
              </a:rPr>
              <a:t>” type system. When the sensor detects gas, the Arduino sends a signal to the servo motor to rotate. As the motor rotates the rack and pinion system closes the path of the gas in the connector and thus any further leakage is stopped. Servo motor is also powered by the Arduino 5V pin.</a:t>
            </a:r>
            <a:endParaRPr b="0" i="0" sz="1400" u="none" cap="none" strike="noStrike">
              <a:solidFill>
                <a:srgbClr val="000000"/>
              </a:solidFill>
              <a:latin typeface="Arial"/>
              <a:ea typeface="Arial"/>
              <a:cs typeface="Arial"/>
              <a:sym typeface="Arial"/>
            </a:endParaRPr>
          </a:p>
        </p:txBody>
      </p:sp>
      <p:sp>
        <p:nvSpPr>
          <p:cNvPr id="164" name="Google Shape;164;p6"/>
          <p:cNvSpPr txBox="1"/>
          <p:nvPr/>
        </p:nvSpPr>
        <p:spPr>
          <a:xfrm>
            <a:off x="368783" y="-54373"/>
            <a:ext cx="7328157" cy="114458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Libre Franklin Black"/>
              <a:buNone/>
            </a:pPr>
            <a:r>
              <a:rPr b="0" i="0" lang="en-US" sz="2400" u="none" cap="none" strike="noStrike">
                <a:solidFill>
                  <a:schemeClr val="lt1"/>
                </a:solidFill>
                <a:latin typeface="Libre Franklin Black"/>
                <a:ea typeface="Libre Franklin Black"/>
                <a:cs typeface="Libre Franklin Black"/>
                <a:sym typeface="Libre Franklin Black"/>
              </a:rPr>
              <a:t>Detailed Working Principle: </a:t>
            </a:r>
            <a:endParaRPr b="0" i="0" sz="2400" u="none" cap="none" strike="noStrike">
              <a:solidFill>
                <a:schemeClr val="dk1"/>
              </a:solidFill>
              <a:latin typeface="Calibri"/>
              <a:ea typeface="Calibri"/>
              <a:cs typeface="Calibri"/>
              <a:sym typeface="Calibri"/>
            </a:endParaRPr>
          </a:p>
        </p:txBody>
      </p:sp>
      <p:pic>
        <p:nvPicPr>
          <p:cNvPr id="165" name="Google Shape;165;p6"/>
          <p:cNvPicPr preferRelativeResize="0"/>
          <p:nvPr/>
        </p:nvPicPr>
        <p:blipFill rotWithShape="1">
          <a:blip r:embed="rId5">
            <a:alphaModFix/>
          </a:blip>
          <a:srcRect b="0" l="0" r="0" t="0"/>
          <a:stretch/>
        </p:blipFill>
        <p:spPr>
          <a:xfrm>
            <a:off x="3412025" y="2512325"/>
            <a:ext cx="5075600" cy="414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7"/>
          <p:cNvPicPr preferRelativeResize="0"/>
          <p:nvPr/>
        </p:nvPicPr>
        <p:blipFill rotWithShape="1">
          <a:blip r:embed="rId3">
            <a:alphaModFix/>
          </a:blip>
          <a:srcRect b="0" l="0" r="7841" t="0"/>
          <a:stretch/>
        </p:blipFill>
        <p:spPr>
          <a:xfrm>
            <a:off x="0" y="0"/>
            <a:ext cx="12192000" cy="6858000"/>
          </a:xfrm>
          <a:prstGeom prst="rect">
            <a:avLst/>
          </a:prstGeom>
          <a:noFill/>
          <a:ln>
            <a:noFill/>
          </a:ln>
        </p:spPr>
      </p:pic>
      <p:pic>
        <p:nvPicPr>
          <p:cNvPr id="171" name="Google Shape;171;p7"/>
          <p:cNvPicPr preferRelativeResize="0"/>
          <p:nvPr/>
        </p:nvPicPr>
        <p:blipFill rotWithShape="1">
          <a:blip r:embed="rId4">
            <a:alphaModFix amt="19999"/>
          </a:blip>
          <a:srcRect b="0" l="0" r="0" t="0"/>
          <a:stretch/>
        </p:blipFill>
        <p:spPr>
          <a:xfrm flipH="1" rot="5400000">
            <a:off x="2177380" y="-1911521"/>
            <a:ext cx="827762" cy="4813738"/>
          </a:xfrm>
          <a:prstGeom prst="rect">
            <a:avLst/>
          </a:prstGeom>
          <a:noFill/>
          <a:ln>
            <a:noFill/>
          </a:ln>
        </p:spPr>
      </p:pic>
      <p:sp>
        <p:nvSpPr>
          <p:cNvPr id="172" name="Google Shape;172;p7"/>
          <p:cNvSpPr/>
          <p:nvPr/>
        </p:nvSpPr>
        <p:spPr>
          <a:xfrm>
            <a:off x="368783" y="857050"/>
            <a:ext cx="11061394" cy="192019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Calibri"/>
              <a:buChar char="•"/>
            </a:pPr>
            <a:r>
              <a:rPr b="1" i="0" lang="en-US" sz="1400" u="none" cap="none" strike="noStrike">
                <a:solidFill>
                  <a:schemeClr val="dk1"/>
                </a:solidFill>
                <a:latin typeface="Calibri"/>
                <a:ea typeface="Calibri"/>
                <a:cs typeface="Calibri"/>
                <a:sym typeface="Calibri"/>
              </a:rPr>
              <a:t>GSM Module:</a:t>
            </a:r>
            <a:r>
              <a:rPr b="0" i="0" lang="en-US" sz="1400" u="none" cap="none" strike="noStrike">
                <a:solidFill>
                  <a:schemeClr val="dk1"/>
                </a:solidFill>
                <a:latin typeface="Calibri"/>
                <a:ea typeface="Calibri"/>
                <a:cs typeface="Calibri"/>
                <a:sym typeface="Calibri"/>
              </a:rPr>
              <a:t> The SIM 900 series of the available GSM Modules has been used. These modules require a maximum of 2A of current with a DC supply voltage of 3.4V to 4.5V while sending an SMS or calling. 5V-12V supply can be used with linear voltage divider. Rechargeable Li-on cells are used to power the module as well as the whole setup, to supply high current. The SIM 900 modules are very easy to use and after placing the SIM and connecting with the Arduino board the configuration can directly be done when the code runs. After the detection of the gas the Arduino sends commands to the SIM Module to send SMS to the user. It takes the module </a:t>
            </a:r>
            <a:r>
              <a:rPr b="1" i="0" lang="en-US" sz="1400" u="none" cap="none" strike="noStrike">
                <a:solidFill>
                  <a:schemeClr val="dk1"/>
                </a:solidFill>
                <a:latin typeface="Calibri"/>
                <a:ea typeface="Calibri"/>
                <a:cs typeface="Calibri"/>
                <a:sym typeface="Calibri"/>
              </a:rPr>
              <a:t>3 to 5 seconds </a:t>
            </a:r>
            <a:r>
              <a:rPr b="0" i="0" lang="en-US" sz="1400" u="none" cap="none" strike="noStrike">
                <a:solidFill>
                  <a:schemeClr val="dk1"/>
                </a:solidFill>
                <a:latin typeface="Calibri"/>
                <a:ea typeface="Calibri"/>
                <a:cs typeface="Calibri"/>
                <a:sym typeface="Calibri"/>
              </a:rPr>
              <a:t>to send SMS to the user.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73" name="Google Shape;173;p7"/>
          <p:cNvSpPr txBox="1"/>
          <p:nvPr/>
        </p:nvSpPr>
        <p:spPr>
          <a:xfrm>
            <a:off x="368783" y="-54373"/>
            <a:ext cx="7328157" cy="114458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Libre Franklin Black"/>
              <a:buNone/>
            </a:pPr>
            <a:r>
              <a:rPr b="0" i="0" lang="en-US" sz="2400" u="none" cap="none" strike="noStrike">
                <a:solidFill>
                  <a:schemeClr val="lt1"/>
                </a:solidFill>
                <a:latin typeface="Libre Franklin Black"/>
                <a:ea typeface="Libre Franklin Black"/>
                <a:cs typeface="Libre Franklin Black"/>
                <a:sym typeface="Libre Franklin Black"/>
              </a:rPr>
              <a:t>Detailed Working Principle: </a:t>
            </a:r>
            <a:endParaRPr b="0" i="0" sz="2400" u="none" cap="none" strike="noStrike">
              <a:solidFill>
                <a:schemeClr val="dk1"/>
              </a:solidFill>
              <a:latin typeface="Calibri"/>
              <a:ea typeface="Calibri"/>
              <a:cs typeface="Calibri"/>
              <a:sym typeface="Calibri"/>
            </a:endParaRPr>
          </a:p>
        </p:txBody>
      </p:sp>
      <p:pic>
        <p:nvPicPr>
          <p:cNvPr id="174" name="Google Shape;174;p7"/>
          <p:cNvPicPr preferRelativeResize="0"/>
          <p:nvPr/>
        </p:nvPicPr>
        <p:blipFill rotWithShape="1">
          <a:blip r:embed="rId5">
            <a:alphaModFix/>
          </a:blip>
          <a:srcRect b="48157" l="22489" r="19344" t="16229"/>
          <a:stretch/>
        </p:blipFill>
        <p:spPr>
          <a:xfrm>
            <a:off x="1354330" y="3958955"/>
            <a:ext cx="4022888" cy="1800400"/>
          </a:xfrm>
          <a:prstGeom prst="rect">
            <a:avLst/>
          </a:prstGeom>
          <a:noFill/>
          <a:ln>
            <a:noFill/>
          </a:ln>
        </p:spPr>
      </p:pic>
      <p:sp>
        <p:nvSpPr>
          <p:cNvPr id="175" name="Google Shape;175;p7"/>
          <p:cNvSpPr txBox="1"/>
          <p:nvPr/>
        </p:nvSpPr>
        <p:spPr>
          <a:xfrm>
            <a:off x="1776154" y="5038580"/>
            <a:ext cx="1401679" cy="287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alibri"/>
              <a:buNone/>
            </a:pPr>
            <a:r>
              <a:rPr b="0" i="0" lang="en-US" sz="900" u="none" cap="none" strike="noStrike">
                <a:solidFill>
                  <a:schemeClr val="dk1"/>
                </a:solidFill>
                <a:latin typeface="Calibri"/>
                <a:ea typeface="Calibri"/>
                <a:cs typeface="Calibri"/>
                <a:sym typeface="Calibri"/>
              </a:rPr>
              <a:t>SIGNAL FROM ARDUINO</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aphicFrame>
        <p:nvGraphicFramePr>
          <p:cNvPr id="176" name="Google Shape;176;p7"/>
          <p:cNvGraphicFramePr/>
          <p:nvPr/>
        </p:nvGraphicFramePr>
        <p:xfrm>
          <a:off x="7528709" y="4029438"/>
          <a:ext cx="3000000" cy="3000000"/>
        </p:xfrm>
        <a:graphic>
          <a:graphicData uri="http://schemas.openxmlformats.org/drawingml/2006/table">
            <a:tbl>
              <a:tblPr bandRow="1" firstCol="1" firstRow="1">
                <a:noFill/>
                <a:tableStyleId>{C4CBB85B-3A8E-4AF9-B6FE-B90155C2F199}</a:tableStyleId>
              </a:tblPr>
              <a:tblGrid>
                <a:gridCol w="636375"/>
                <a:gridCol w="886050"/>
                <a:gridCol w="720650"/>
              </a:tblGrid>
              <a:tr h="633125">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Relay Switch</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Daily Operation Switch</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Exhaust Fan</a:t>
                      </a:r>
                      <a:endParaRPr sz="1300" u="none" cap="none" strike="noStrike">
                        <a:latin typeface="Calibri"/>
                        <a:ea typeface="Calibri"/>
                        <a:cs typeface="Calibri"/>
                        <a:sym typeface="Calibri"/>
                      </a:endParaRPr>
                    </a:p>
                  </a:txBody>
                  <a:tcPr marT="0" marB="0" marR="80675" marL="80675"/>
                </a:tc>
              </a:tr>
              <a:tr h="285375">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OFF</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r>
              <a:tr h="245200">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OFF</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r>
              <a:tr h="211050">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ON</a:t>
                      </a:r>
                      <a:endParaRPr sz="1300" u="none" cap="none" strike="noStrike">
                        <a:latin typeface="Calibri"/>
                        <a:ea typeface="Calibri"/>
                        <a:cs typeface="Calibri"/>
                        <a:sym typeface="Calibri"/>
                      </a:endParaRPr>
                    </a:p>
                  </a:txBody>
                  <a:tcPr marT="0" marB="0" marR="80675" marL="80675"/>
                </a:tc>
              </a:tr>
              <a:tr h="285375">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OFF</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OFF</a:t>
                      </a:r>
                      <a:endParaRPr sz="1300" u="none" cap="none" strike="noStrike">
                        <a:latin typeface="Calibri"/>
                        <a:ea typeface="Calibri"/>
                        <a:cs typeface="Calibri"/>
                        <a:sym typeface="Calibri"/>
                      </a:endParaRPr>
                    </a:p>
                  </a:txBody>
                  <a:tcPr marT="0" marB="0" marR="80675" marL="80675"/>
                </a:tc>
                <a:tc>
                  <a:txBody>
                    <a:bodyPr/>
                    <a:lstStyle/>
                    <a:p>
                      <a:pPr indent="0" lvl="0" marL="0" marR="0" rtl="0" algn="l">
                        <a:lnSpc>
                          <a:spcPct val="107000"/>
                        </a:lnSpc>
                        <a:spcBef>
                          <a:spcPts val="0"/>
                        </a:spcBef>
                        <a:spcAft>
                          <a:spcPts val="0"/>
                        </a:spcAft>
                        <a:buClr>
                          <a:srgbClr val="000000"/>
                        </a:buClr>
                        <a:buSzPts val="1300"/>
                        <a:buFont typeface="Arial"/>
                        <a:buNone/>
                      </a:pPr>
                      <a:r>
                        <a:rPr lang="en-US" sz="1300" u="none" cap="none" strike="noStrike"/>
                        <a:t>OFF</a:t>
                      </a:r>
                      <a:endParaRPr sz="1300" u="none" cap="none" strike="noStrike">
                        <a:latin typeface="Calibri"/>
                        <a:ea typeface="Calibri"/>
                        <a:cs typeface="Calibri"/>
                        <a:sym typeface="Calibri"/>
                      </a:endParaRPr>
                    </a:p>
                  </a:txBody>
                  <a:tcPr marT="0" marB="0" marR="80675" marL="80675"/>
                </a:tc>
              </a:tr>
            </a:tbl>
          </a:graphicData>
        </a:graphic>
      </p:graphicFrame>
      <p:sp>
        <p:nvSpPr>
          <p:cNvPr id="177" name="Google Shape;177;p7"/>
          <p:cNvSpPr txBox="1"/>
          <p:nvPr/>
        </p:nvSpPr>
        <p:spPr>
          <a:xfrm>
            <a:off x="336937" y="2167812"/>
            <a:ext cx="11093239" cy="131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a:t>
            </a:r>
            <a:r>
              <a:rPr b="1" i="0" lang="en-US" sz="1400" u="none" cap="none" strike="noStrike">
                <a:solidFill>
                  <a:schemeClr val="dk1"/>
                </a:solidFill>
                <a:latin typeface="Calibri"/>
                <a:ea typeface="Calibri"/>
                <a:cs typeface="Calibri"/>
                <a:sym typeface="Calibri"/>
              </a:rPr>
              <a:t>Relay switch and exhaust fan:</a:t>
            </a:r>
            <a:r>
              <a:rPr b="0" i="0" lang="en-US" sz="1400" u="none" cap="none" strike="noStrike">
                <a:solidFill>
                  <a:schemeClr val="dk1"/>
                </a:solidFill>
                <a:latin typeface="Calibri"/>
                <a:ea typeface="Calibri"/>
                <a:cs typeface="Calibri"/>
                <a:sym typeface="Calibri"/>
              </a:rPr>
              <a:t> A single channel 5V relay switch with Max Switching voltage of 250V and max switching current of 10 ampere has been used. The relay switch requires an input voltage of 5V and a few milliamperes and can be directly powered by the Arduino. The relay switch is connected with the exhaust fan/chimney of the kitchen. As we know that the exhaust fan will be required for daily usage purpose, the relay switch connection will be in parallel with the daily operation switch so that the exhaust fan works according to the adjacent table and circuit: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8"/>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pic>
        <p:nvPicPr>
          <p:cNvPr id="183" name="Google Shape;183;p8"/>
          <p:cNvPicPr preferRelativeResize="0"/>
          <p:nvPr/>
        </p:nvPicPr>
        <p:blipFill rotWithShape="1">
          <a:blip r:embed="rId4">
            <a:alphaModFix amt="19999"/>
          </a:blip>
          <a:srcRect b="0" l="0" r="0" t="0"/>
          <a:stretch/>
        </p:blipFill>
        <p:spPr>
          <a:xfrm flipH="1" rot="5400000">
            <a:off x="3809793" y="-3665407"/>
            <a:ext cx="1207159" cy="8662261"/>
          </a:xfrm>
          <a:prstGeom prst="rect">
            <a:avLst/>
          </a:prstGeom>
          <a:noFill/>
          <a:ln>
            <a:noFill/>
          </a:ln>
        </p:spPr>
      </p:pic>
      <p:sp>
        <p:nvSpPr>
          <p:cNvPr id="184" name="Google Shape;184;p8"/>
          <p:cNvSpPr txBox="1"/>
          <p:nvPr/>
        </p:nvSpPr>
        <p:spPr>
          <a:xfrm>
            <a:off x="295308" y="333530"/>
            <a:ext cx="8540319" cy="114458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Libre Franklin Black"/>
              <a:buNone/>
            </a:pPr>
            <a:r>
              <a:rPr b="0" i="0" lang="en-US" sz="2800" u="none" cap="none" strike="noStrike">
                <a:solidFill>
                  <a:schemeClr val="lt1"/>
                </a:solidFill>
                <a:latin typeface="Libre Franklin Black"/>
                <a:ea typeface="Libre Franklin Black"/>
                <a:cs typeface="Libre Franklin Black"/>
                <a:sym typeface="Libre Franklin Black"/>
              </a:rPr>
              <a:t>Comparison with existing commercial systems:</a:t>
            </a:r>
            <a:br>
              <a:rPr b="0" i="0" lang="en-US" sz="2800" u="none" cap="none" strike="noStrike">
                <a:solidFill>
                  <a:schemeClr val="lt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p:txBody>
      </p:sp>
      <p:sp>
        <p:nvSpPr>
          <p:cNvPr id="185" name="Google Shape;185;p8"/>
          <p:cNvSpPr/>
          <p:nvPr/>
        </p:nvSpPr>
        <p:spPr>
          <a:xfrm>
            <a:off x="161901" y="1344558"/>
            <a:ext cx="7010400" cy="420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1" lang="en-US" sz="1600" u="none" cap="none" strike="noStrike">
                <a:solidFill>
                  <a:schemeClr val="dk1"/>
                </a:solidFill>
                <a:latin typeface="Calibri"/>
                <a:ea typeface="Calibri"/>
                <a:cs typeface="Calibri"/>
                <a:sym typeface="Calibri"/>
              </a:rPr>
              <a:t>Pros of using our system: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 Comes at an </a:t>
            </a:r>
            <a:r>
              <a:rPr b="1" i="0" lang="en-US" sz="1400" u="none" cap="none" strike="noStrike">
                <a:solidFill>
                  <a:schemeClr val="dk1"/>
                </a:solidFill>
                <a:latin typeface="Calibri"/>
                <a:ea typeface="Calibri"/>
                <a:cs typeface="Calibri"/>
                <a:sym typeface="Calibri"/>
              </a:rPr>
              <a:t>affordable</a:t>
            </a:r>
            <a:r>
              <a:rPr b="0" i="0" lang="en-US" sz="1400" u="none" cap="none" strike="noStrike">
                <a:solidFill>
                  <a:schemeClr val="dk1"/>
                </a:solidFill>
                <a:latin typeface="Calibri"/>
                <a:ea typeface="Calibri"/>
                <a:cs typeface="Calibri"/>
                <a:sym typeface="Calibri"/>
              </a:rPr>
              <a:t> price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 </a:t>
            </a:r>
            <a:r>
              <a:rPr b="1" i="0" lang="en-US" sz="1400" u="none" cap="none" strike="noStrike">
                <a:solidFill>
                  <a:schemeClr val="dk1"/>
                </a:solidFill>
                <a:latin typeface="Calibri"/>
                <a:ea typeface="Calibri"/>
                <a:cs typeface="Calibri"/>
                <a:sym typeface="Calibri"/>
              </a:rPr>
              <a:t>Easy</a:t>
            </a:r>
            <a:r>
              <a:rPr b="0" i="0" lang="en-US" sz="1400" u="none" cap="none" strike="noStrike">
                <a:solidFill>
                  <a:schemeClr val="dk1"/>
                </a:solidFill>
                <a:latin typeface="Calibri"/>
                <a:ea typeface="Calibri"/>
                <a:cs typeface="Calibri"/>
                <a:sym typeface="Calibri"/>
              </a:rPr>
              <a:t> to install. Does not require a lot of changes in the existing system for setting up.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 Works on batteries and uses minimal wires, has a </a:t>
            </a:r>
            <a:r>
              <a:rPr b="1" i="0" lang="en-US" sz="1400" u="none" cap="none" strike="noStrike">
                <a:solidFill>
                  <a:schemeClr val="dk1"/>
                </a:solidFill>
                <a:latin typeface="Calibri"/>
                <a:ea typeface="Calibri"/>
                <a:cs typeface="Calibri"/>
                <a:sym typeface="Calibri"/>
              </a:rPr>
              <a:t>hassle-free</a:t>
            </a:r>
            <a:r>
              <a:rPr b="0" i="0" lang="en-US" sz="1400" u="none" cap="none" strike="noStrike">
                <a:solidFill>
                  <a:schemeClr val="dk1"/>
                </a:solidFill>
                <a:latin typeface="Calibri"/>
                <a:ea typeface="Calibri"/>
                <a:cs typeface="Calibri"/>
                <a:sym typeface="Calibri"/>
              </a:rPr>
              <a:t> compact design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rPr b="1" i="1" lang="en-US" sz="1600" u="none" cap="none" strike="noStrike">
                <a:solidFill>
                  <a:schemeClr val="dk1"/>
                </a:solidFill>
                <a:latin typeface="Calibri"/>
                <a:ea typeface="Calibri"/>
                <a:cs typeface="Calibri"/>
                <a:sym typeface="Calibri"/>
              </a:rPr>
              <a:t>Cons of using existing gas leakage detection system</a:t>
            </a:r>
            <a:r>
              <a:rPr b="0" i="1" lang="en-US" sz="12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53975" lvl="0" marL="53975"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Other commercially existing systems serve only the  purpose of alerting, using an LED or buzzer which is only useful if the user is near the system. Our system can send SMS and alert the user, no matter where he is.</a:t>
            </a:r>
            <a:endParaRPr b="0" i="0" sz="1400" u="none" cap="none" strike="noStrike">
              <a:solidFill>
                <a:srgbClr val="000000"/>
              </a:solidFill>
              <a:latin typeface="Arial"/>
              <a:ea typeface="Arial"/>
              <a:cs typeface="Arial"/>
              <a:sym typeface="Arial"/>
            </a:endParaRPr>
          </a:p>
          <a:p>
            <a:pPr indent="-53975" lvl="0" marL="53975"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Existing systems perform only one function which is to alert the user, whereas our system not only alerts the user but also prevents the accident by </a:t>
            </a:r>
            <a:r>
              <a:rPr b="1" i="0" lang="en-US" sz="1400" u="none" cap="none" strike="noStrike">
                <a:solidFill>
                  <a:schemeClr val="dk1"/>
                </a:solidFill>
                <a:latin typeface="Calibri"/>
                <a:ea typeface="Calibri"/>
                <a:cs typeface="Calibri"/>
                <a:sym typeface="Calibri"/>
              </a:rPr>
              <a:t>1) venting out the gas 2) blocking the path of the gas</a:t>
            </a:r>
            <a:r>
              <a:rPr b="0" i="0" lang="en-US" sz="1400" u="none" cap="none" strike="noStrike">
                <a:solidFill>
                  <a:schemeClr val="dk1"/>
                </a:solidFill>
                <a:latin typeface="Calibri"/>
                <a:ea typeface="Calibri"/>
                <a:cs typeface="Calibri"/>
                <a:sym typeface="Calibri"/>
              </a:rPr>
              <a:t>, thereby stopping further leakage</a:t>
            </a:r>
            <a:endParaRPr b="0" i="0" sz="1400" u="none" cap="none" strike="noStrike">
              <a:solidFill>
                <a:srgbClr val="000000"/>
              </a:solidFill>
              <a:latin typeface="Arial"/>
              <a:ea typeface="Arial"/>
              <a:cs typeface="Arial"/>
              <a:sym typeface="Arial"/>
            </a:endParaRPr>
          </a:p>
          <a:p>
            <a:pPr indent="-53975" lvl="0" marL="53975"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Most existing systems use MQ-6 sensors which can't differentiate between smoke and inflammable gases and may lead to false alert if smoky food is cooked. We have used the </a:t>
            </a:r>
            <a:r>
              <a:rPr b="1" i="0" lang="en-US" sz="1400" u="none" cap="none" strike="noStrike">
                <a:solidFill>
                  <a:schemeClr val="dk1"/>
                </a:solidFill>
                <a:latin typeface="Calibri"/>
                <a:ea typeface="Calibri"/>
                <a:cs typeface="Calibri"/>
                <a:sym typeface="Calibri"/>
              </a:rPr>
              <a:t>sensitive MQ-2 gas sensor </a:t>
            </a:r>
            <a:r>
              <a:rPr b="0" i="0" lang="en-US" sz="1400" u="none" cap="none" strike="noStrike">
                <a:solidFill>
                  <a:schemeClr val="dk1"/>
                </a:solidFill>
                <a:latin typeface="Calibri"/>
                <a:ea typeface="Calibri"/>
                <a:cs typeface="Calibri"/>
                <a:sym typeface="Calibri"/>
              </a:rPr>
              <a:t>which can detect reducing gases in air from 200-10000 ppm. The sensor is very sensitive and has a fast response.</a:t>
            </a:r>
            <a:endParaRPr b="0" i="0" sz="1400" u="none" cap="none" strike="noStrike">
              <a:solidFill>
                <a:srgbClr val="000000"/>
              </a:solidFill>
              <a:latin typeface="Arial"/>
              <a:ea typeface="Arial"/>
              <a:cs typeface="Arial"/>
              <a:sym typeface="Arial"/>
            </a:endParaRPr>
          </a:p>
          <a:p>
            <a:pPr indent="-53975" lvl="0" marL="53975"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Commercially available systems use the concept of pressure to jam the knob but are not very reliant.</a:t>
            </a:r>
            <a:endParaRPr b="0" i="0" sz="1400" u="none" cap="none" strike="noStrike">
              <a:solidFill>
                <a:schemeClr val="dk1"/>
              </a:solidFill>
              <a:latin typeface="Calibri"/>
              <a:ea typeface="Calibri"/>
              <a:cs typeface="Calibri"/>
              <a:sym typeface="Calibri"/>
            </a:endParaRPr>
          </a:p>
        </p:txBody>
      </p:sp>
      <p:pic>
        <p:nvPicPr>
          <p:cNvPr id="186" name="Google Shape;186;p8"/>
          <p:cNvPicPr preferRelativeResize="0"/>
          <p:nvPr/>
        </p:nvPicPr>
        <p:blipFill rotWithShape="1">
          <a:blip r:embed="rId5">
            <a:alphaModFix/>
          </a:blip>
          <a:srcRect b="0" l="0" r="0" t="0"/>
          <a:stretch/>
        </p:blipFill>
        <p:spPr>
          <a:xfrm>
            <a:off x="7672800" y="1478125"/>
            <a:ext cx="4226850" cy="4683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C818C"/>
        </a:solidFill>
      </p:bgPr>
    </p:bg>
    <p:spTree>
      <p:nvGrpSpPr>
        <p:cNvPr id="190" name="Shape 190"/>
        <p:cNvGrpSpPr/>
        <p:nvPr/>
      </p:nvGrpSpPr>
      <p:grpSpPr>
        <a:xfrm>
          <a:off x="0" y="0"/>
          <a:ext cx="0" cy="0"/>
          <a:chOff x="0" y="0"/>
          <a:chExt cx="0" cy="0"/>
        </a:xfrm>
      </p:grpSpPr>
      <p:sp>
        <p:nvSpPr>
          <p:cNvPr id="191" name="Google Shape;191;p9"/>
          <p:cNvSpPr txBox="1"/>
          <p:nvPr/>
        </p:nvSpPr>
        <p:spPr>
          <a:xfrm>
            <a:off x="-91440" y="2677886"/>
            <a:ext cx="12383589" cy="1144977"/>
          </a:xfrm>
          <a:prstGeom prst="rect">
            <a:avLst/>
          </a:prstGeom>
          <a:noFill/>
          <a:ln>
            <a:noFill/>
          </a:ln>
          <a:effectLst>
            <a:outerShdw blurRad="50800" rotWithShape="0" algn="t" dir="5400000" dist="38100">
              <a:srgbClr val="000000">
                <a:alpha val="40000"/>
              </a:srgbClr>
            </a:outerShdw>
          </a:effectLst>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5400"/>
              <a:buFont typeface="Franklin Gothic"/>
              <a:buNone/>
            </a:pPr>
            <a:r>
              <a:rPr b="1" i="0" lang="en-US" sz="5400" u="none" cap="none" strike="noStrike">
                <a:solidFill>
                  <a:schemeClr val="dk1"/>
                </a:solidFill>
                <a:latin typeface="Franklin Gothic"/>
                <a:ea typeface="Franklin Gothic"/>
                <a:cs typeface="Franklin Gothic"/>
                <a:sym typeface="Franklin Gothic"/>
              </a:rPr>
              <a:t>Hardware</a:t>
            </a:r>
            <a:endParaRPr b="1" i="0" sz="5400" u="none" cap="none" strike="noStrike">
              <a:solidFill>
                <a:schemeClr val="dk1"/>
              </a:solidFill>
              <a:latin typeface="Franklin Gothic"/>
              <a:ea typeface="Franklin Gothic"/>
              <a:cs typeface="Franklin Gothic"/>
              <a:sym typeface="Franklin Gothic"/>
            </a:endParaRPr>
          </a:p>
        </p:txBody>
      </p:sp>
      <p:pic>
        <p:nvPicPr>
          <p:cNvPr id="192" name="Google Shape;192;p9"/>
          <p:cNvPicPr preferRelativeResize="0"/>
          <p:nvPr/>
        </p:nvPicPr>
        <p:blipFill rotWithShape="1">
          <a:blip r:embed="rId3">
            <a:alphaModFix amt="70000"/>
          </a:blip>
          <a:srcRect b="0" l="0" r="0" t="0"/>
          <a:stretch/>
        </p:blipFill>
        <p:spPr>
          <a:xfrm rot="-4869632">
            <a:off x="7624179" y="1923040"/>
            <a:ext cx="7782224" cy="3657012"/>
          </a:xfrm>
          <a:prstGeom prst="rect">
            <a:avLst/>
          </a:prstGeom>
          <a:noFill/>
          <a:ln>
            <a:noFill/>
          </a:ln>
        </p:spPr>
      </p:pic>
      <p:pic>
        <p:nvPicPr>
          <p:cNvPr id="193" name="Google Shape;193;p9"/>
          <p:cNvPicPr preferRelativeResize="0"/>
          <p:nvPr/>
        </p:nvPicPr>
        <p:blipFill rotWithShape="1">
          <a:blip r:embed="rId4">
            <a:alphaModFix/>
          </a:blip>
          <a:srcRect b="0" l="0" r="0" t="0"/>
          <a:stretch/>
        </p:blipFill>
        <p:spPr>
          <a:xfrm>
            <a:off x="-77876" y="-216440"/>
            <a:ext cx="1550328" cy="1796556"/>
          </a:xfrm>
          <a:prstGeom prst="rect">
            <a:avLst/>
          </a:prstGeom>
          <a:noFill/>
          <a:ln>
            <a:noFill/>
          </a:ln>
          <a:effectLst>
            <a:outerShdw blurRad="50800" rotWithShape="0" algn="l" dist="38100">
              <a:srgbClr val="000000">
                <a:alpha val="40000"/>
              </a:srgbClr>
            </a:outerShdw>
          </a:effectLst>
        </p:spPr>
      </p:pic>
      <p:pic>
        <p:nvPicPr>
          <p:cNvPr id="194" name="Google Shape;194;p9"/>
          <p:cNvPicPr preferRelativeResize="0"/>
          <p:nvPr/>
        </p:nvPicPr>
        <p:blipFill rotWithShape="1">
          <a:blip r:embed="rId4">
            <a:alphaModFix/>
          </a:blip>
          <a:srcRect b="0" l="0" r="0" t="0"/>
          <a:stretch/>
        </p:blipFill>
        <p:spPr>
          <a:xfrm rot="-9009494">
            <a:off x="-222697" y="1905044"/>
            <a:ext cx="1839963" cy="2132193"/>
          </a:xfrm>
          <a:prstGeom prst="rect">
            <a:avLst/>
          </a:prstGeom>
          <a:noFill/>
          <a:ln>
            <a:noFill/>
          </a:ln>
          <a:effectLst>
            <a:outerShdw blurRad="50800" rotWithShape="0" algn="l" dist="38100">
              <a:srgbClr val="000000">
                <a:alpha val="40000"/>
              </a:srgbClr>
            </a:outerShdw>
          </a:effectLst>
        </p:spPr>
      </p:pic>
      <p:pic>
        <p:nvPicPr>
          <p:cNvPr id="195" name="Google Shape;195;p9"/>
          <p:cNvPicPr preferRelativeResize="0"/>
          <p:nvPr/>
        </p:nvPicPr>
        <p:blipFill rotWithShape="1">
          <a:blip r:embed="rId5">
            <a:alphaModFix/>
          </a:blip>
          <a:srcRect b="0" l="0" r="0" t="0"/>
          <a:stretch/>
        </p:blipFill>
        <p:spPr>
          <a:xfrm>
            <a:off x="385417" y="1332641"/>
            <a:ext cx="1206174" cy="1144749"/>
          </a:xfrm>
          <a:prstGeom prst="rect">
            <a:avLst/>
          </a:prstGeom>
          <a:noFill/>
          <a:ln>
            <a:noFill/>
          </a:ln>
          <a:effectLst>
            <a:outerShdw blurRad="50800" rotWithShape="0" algn="l" dist="38100">
              <a:srgbClr val="000000">
                <a:alpha val="40000"/>
              </a:srgbClr>
            </a:outerShdw>
          </a:effectLst>
        </p:spPr>
      </p:pic>
      <p:pic>
        <p:nvPicPr>
          <p:cNvPr id="196" name="Google Shape;196;p9"/>
          <p:cNvPicPr preferRelativeResize="0"/>
          <p:nvPr/>
        </p:nvPicPr>
        <p:blipFill rotWithShape="1">
          <a:blip r:embed="rId4">
            <a:alphaModFix/>
          </a:blip>
          <a:srcRect b="0" l="0" r="0" t="0"/>
          <a:stretch/>
        </p:blipFill>
        <p:spPr>
          <a:xfrm rot="-1472703">
            <a:off x="-161237" y="3969856"/>
            <a:ext cx="1717047" cy="1989754"/>
          </a:xfrm>
          <a:prstGeom prst="rect">
            <a:avLst/>
          </a:prstGeom>
          <a:noFill/>
          <a:ln>
            <a:noFill/>
          </a:ln>
          <a:effectLst>
            <a:outerShdw blurRad="50800" rotWithShape="0" algn="l" dist="38100">
              <a:srgbClr val="000000">
                <a:alpha val="40000"/>
              </a:srgbClr>
            </a:outerShdw>
          </a:effectLst>
        </p:spPr>
      </p:pic>
      <p:pic>
        <p:nvPicPr>
          <p:cNvPr id="197" name="Google Shape;197;p9"/>
          <p:cNvPicPr preferRelativeResize="0"/>
          <p:nvPr/>
        </p:nvPicPr>
        <p:blipFill rotWithShape="1">
          <a:blip r:embed="rId4">
            <a:alphaModFix/>
          </a:blip>
          <a:srcRect b="0" l="0" r="0" t="0"/>
          <a:stretch/>
        </p:blipFill>
        <p:spPr>
          <a:xfrm rot="-9009494">
            <a:off x="-234619" y="5892229"/>
            <a:ext cx="1839963" cy="2132193"/>
          </a:xfrm>
          <a:prstGeom prst="rect">
            <a:avLst/>
          </a:prstGeom>
          <a:noFill/>
          <a:ln>
            <a:noFill/>
          </a:ln>
          <a:effectLst>
            <a:outerShdw blurRad="50800" rotWithShape="0" algn="l" dist="38100">
              <a:srgbClr val="000000">
                <a:alpha val="40000"/>
              </a:srgbClr>
            </a:outerShdw>
          </a:effectLst>
        </p:spPr>
      </p:pic>
      <p:pic>
        <p:nvPicPr>
          <p:cNvPr id="198" name="Google Shape;198;p9"/>
          <p:cNvPicPr preferRelativeResize="0"/>
          <p:nvPr/>
        </p:nvPicPr>
        <p:blipFill rotWithShape="1">
          <a:blip r:embed="rId5">
            <a:alphaModFix/>
          </a:blip>
          <a:srcRect b="0" l="0" r="0" t="0"/>
          <a:stretch/>
        </p:blipFill>
        <p:spPr>
          <a:xfrm rot="7267355">
            <a:off x="72283" y="3318824"/>
            <a:ext cx="911883" cy="865445"/>
          </a:xfrm>
          <a:prstGeom prst="rect">
            <a:avLst/>
          </a:prstGeom>
          <a:noFill/>
          <a:ln>
            <a:noFill/>
          </a:ln>
          <a:effectLst>
            <a:outerShdw blurRad="50800" rotWithShape="0" algn="l" dist="38100">
              <a:srgbClr val="000000">
                <a:alpha val="40000"/>
              </a:srgbClr>
            </a:outerShdw>
          </a:effectLst>
        </p:spPr>
      </p:pic>
      <p:pic>
        <p:nvPicPr>
          <p:cNvPr id="199" name="Google Shape;199;p9"/>
          <p:cNvPicPr preferRelativeResize="0"/>
          <p:nvPr/>
        </p:nvPicPr>
        <p:blipFill rotWithShape="1">
          <a:blip r:embed="rId5">
            <a:alphaModFix/>
          </a:blip>
          <a:srcRect b="0" l="0" r="0" t="0"/>
          <a:stretch/>
        </p:blipFill>
        <p:spPr>
          <a:xfrm rot="-1839617">
            <a:off x="398850" y="5764240"/>
            <a:ext cx="1061817" cy="1007744"/>
          </a:xfrm>
          <a:prstGeom prst="rect">
            <a:avLst/>
          </a:prstGeom>
          <a:noFill/>
          <a:ln>
            <a:noFill/>
          </a:ln>
          <a:effectLst>
            <a:outerShdw blurRad="50800" rotWithShape="0" algn="l" dist="38100">
              <a:srgbClr val="000000">
                <a:alpha val="40000"/>
              </a:srgbClr>
            </a:outerShdw>
          </a:effectLst>
        </p:spPr>
      </p:pic>
      <p:pic>
        <p:nvPicPr>
          <p:cNvPr id="200" name="Google Shape;200;p9"/>
          <p:cNvPicPr preferRelativeResize="0"/>
          <p:nvPr/>
        </p:nvPicPr>
        <p:blipFill rotWithShape="1">
          <a:blip r:embed="rId6">
            <a:alphaModFix/>
          </a:blip>
          <a:srcRect b="0" l="0" r="0" t="0"/>
          <a:stretch/>
        </p:blipFill>
        <p:spPr>
          <a:xfrm rot="8577930">
            <a:off x="422042" y="209551"/>
            <a:ext cx="831480" cy="726451"/>
          </a:xfrm>
          <a:prstGeom prst="rect">
            <a:avLst/>
          </a:prstGeom>
          <a:noFill/>
          <a:ln>
            <a:noFill/>
          </a:ln>
          <a:effectLst>
            <a:outerShdw blurRad="50800" rotWithShape="0" algn="l" dist="38100">
              <a:srgbClr val="000000">
                <a:alpha val="40000"/>
              </a:srgbClr>
            </a:outerShdw>
          </a:effectLst>
        </p:spPr>
      </p:pic>
      <p:pic>
        <p:nvPicPr>
          <p:cNvPr id="201" name="Google Shape;201;p9"/>
          <p:cNvPicPr preferRelativeResize="0"/>
          <p:nvPr/>
        </p:nvPicPr>
        <p:blipFill rotWithShape="1">
          <a:blip r:embed="rId7">
            <a:alphaModFix/>
          </a:blip>
          <a:srcRect b="0" l="0" r="0" t="0"/>
          <a:stretch/>
        </p:blipFill>
        <p:spPr>
          <a:xfrm rot="2311892">
            <a:off x="103561" y="4704969"/>
            <a:ext cx="1690112" cy="904848"/>
          </a:xfrm>
          <a:prstGeom prst="rect">
            <a:avLst/>
          </a:prstGeom>
          <a:noFill/>
          <a:ln>
            <a:noFill/>
          </a:ln>
          <a:effectLst>
            <a:outerShdw blurRad="50800" rotWithShape="0" algn="l" dist="381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2020-09-15T21:00:44Z</dcterms:created>
  <dc:creator>Prasanta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d89f1845eff04e1ca845f8352caa5922</vt:lpwstr>
  </property>
</Properties>
</file>